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79" r:id="rId3"/>
    <p:sldId id="261" r:id="rId4"/>
    <p:sldId id="263" r:id="rId5"/>
    <p:sldId id="262" r:id="rId6"/>
    <p:sldId id="259" r:id="rId7"/>
    <p:sldId id="267" r:id="rId8"/>
    <p:sldId id="268" r:id="rId9"/>
    <p:sldId id="264" r:id="rId10"/>
    <p:sldId id="269" r:id="rId11"/>
    <p:sldId id="265" r:id="rId12"/>
    <p:sldId id="266" r:id="rId13"/>
    <p:sldId id="270" r:id="rId14"/>
    <p:sldId id="271" r:id="rId15"/>
    <p:sldId id="272" r:id="rId16"/>
    <p:sldId id="258" r:id="rId17"/>
    <p:sldId id="273" r:id="rId18"/>
    <p:sldId id="274" r:id="rId19"/>
    <p:sldId id="260" r:id="rId20"/>
    <p:sldId id="275" r:id="rId21"/>
    <p:sldId id="276" r:id="rId22"/>
    <p:sldId id="278"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345EFD-3226-460D-BD23-BB2A43B28811}" type="datetimeFigureOut">
              <a:rPr lang="en-CA" smtClean="0"/>
              <a:pPr/>
              <a:t>16/10/2013</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B00124-2D2A-4B5C-A4DB-B45AC4FC507A}"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BAB00124-2D2A-4B5C-A4DB-B45AC4FC507A}" type="slidenum">
              <a:rPr lang="en-CA" smtClean="0"/>
              <a:pPr/>
              <a:t>18</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D21752C-DB9D-458B-9A48-1431219BBF28}" type="datetimeFigureOut">
              <a:rPr lang="en-CA" smtClean="0"/>
              <a:pPr/>
              <a:t>16/10/2013</a:t>
            </a:fld>
            <a:endParaRPr lang="en-CA"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C05B60-3148-48AF-90B2-3A9EA4A6DF86}"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D21752C-DB9D-458B-9A48-1431219BBF28}" type="datetimeFigureOut">
              <a:rPr lang="en-CA" smtClean="0"/>
              <a:pPr/>
              <a:t>16/10/2013</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13C05B60-3148-48AF-90B2-3A9EA4A6DF86}"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D21752C-DB9D-458B-9A48-1431219BBF28}" type="datetimeFigureOut">
              <a:rPr lang="en-CA" smtClean="0"/>
              <a:pPr/>
              <a:t>16/10/2013</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13C05B60-3148-48AF-90B2-3A9EA4A6DF86}"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D21752C-DB9D-458B-9A48-1431219BBF28}" type="datetimeFigureOut">
              <a:rPr lang="en-CA" smtClean="0"/>
              <a:pPr/>
              <a:t>16/10/2013</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13C05B60-3148-48AF-90B2-3A9EA4A6DF86}" type="slidenum">
              <a:rPr lang="en-CA" smtClean="0"/>
              <a:pPr/>
              <a:t>‹#›</a:t>
            </a:fld>
            <a:endParaRPr lang="en-CA"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D21752C-DB9D-458B-9A48-1431219BBF28}" type="datetimeFigureOut">
              <a:rPr lang="en-CA" smtClean="0"/>
              <a:pPr/>
              <a:t>16/10/2013</a:t>
            </a:fld>
            <a:endParaRPr lang="en-CA" dirty="0"/>
          </a:p>
        </p:txBody>
      </p:sp>
      <p:sp>
        <p:nvSpPr>
          <p:cNvPr id="5" name="Footer Placeholder 4"/>
          <p:cNvSpPr>
            <a:spLocks noGrp="1"/>
          </p:cNvSpPr>
          <p:nvPr>
            <p:ph type="ftr" sz="quarter" idx="11"/>
          </p:nvPr>
        </p:nvSpPr>
        <p:spPr/>
        <p:txBody>
          <a:bodyPr/>
          <a:lstStyle>
            <a:extLst/>
          </a:lstStyle>
          <a:p>
            <a:endParaRPr lang="en-CA" dirty="0"/>
          </a:p>
        </p:txBody>
      </p:sp>
      <p:sp>
        <p:nvSpPr>
          <p:cNvPr id="6" name="Slide Number Placeholder 5"/>
          <p:cNvSpPr>
            <a:spLocks noGrp="1"/>
          </p:cNvSpPr>
          <p:nvPr>
            <p:ph type="sldNum" sz="quarter" idx="12"/>
          </p:nvPr>
        </p:nvSpPr>
        <p:spPr/>
        <p:txBody>
          <a:bodyPr/>
          <a:lstStyle>
            <a:extLst/>
          </a:lstStyle>
          <a:p>
            <a:fld id="{13C05B60-3148-48AF-90B2-3A9EA4A6DF86}" type="slidenum">
              <a:rPr lang="en-CA" smtClean="0"/>
              <a:pPr/>
              <a:t>‹#›</a:t>
            </a:fld>
            <a:endParaRPr lang="en-CA"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D21752C-DB9D-458B-9A48-1431219BBF28}" type="datetimeFigureOut">
              <a:rPr lang="en-CA" smtClean="0"/>
              <a:pPr/>
              <a:t>16/10/2013</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13C05B60-3148-48AF-90B2-3A9EA4A6DF86}" type="slidenum">
              <a:rPr lang="en-CA" smtClean="0"/>
              <a:pPr/>
              <a:t>‹#›</a:t>
            </a:fld>
            <a:endParaRPr lang="en-CA"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D21752C-DB9D-458B-9A48-1431219BBF28}" type="datetimeFigureOut">
              <a:rPr lang="en-CA" smtClean="0"/>
              <a:pPr/>
              <a:t>16/10/2013</a:t>
            </a:fld>
            <a:endParaRPr lang="en-CA" dirty="0"/>
          </a:p>
        </p:txBody>
      </p:sp>
      <p:sp>
        <p:nvSpPr>
          <p:cNvPr id="8" name="Footer Placeholder 7"/>
          <p:cNvSpPr>
            <a:spLocks noGrp="1"/>
          </p:cNvSpPr>
          <p:nvPr>
            <p:ph type="ftr" sz="quarter" idx="11"/>
          </p:nvPr>
        </p:nvSpPr>
        <p:spPr/>
        <p:txBody>
          <a:bodyPr/>
          <a:lstStyle>
            <a:extLst/>
          </a:lstStyle>
          <a:p>
            <a:endParaRPr lang="en-CA" dirty="0"/>
          </a:p>
        </p:txBody>
      </p:sp>
      <p:sp>
        <p:nvSpPr>
          <p:cNvPr id="9" name="Slide Number Placeholder 8"/>
          <p:cNvSpPr>
            <a:spLocks noGrp="1"/>
          </p:cNvSpPr>
          <p:nvPr>
            <p:ph type="sldNum" sz="quarter" idx="12"/>
          </p:nvPr>
        </p:nvSpPr>
        <p:spPr/>
        <p:txBody>
          <a:bodyPr/>
          <a:lstStyle>
            <a:extLst/>
          </a:lstStyle>
          <a:p>
            <a:fld id="{13C05B60-3148-48AF-90B2-3A9EA4A6DF86}" type="slidenum">
              <a:rPr lang="en-CA" smtClean="0"/>
              <a:pPr/>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D21752C-DB9D-458B-9A48-1431219BBF28}" type="datetimeFigureOut">
              <a:rPr lang="en-CA" smtClean="0"/>
              <a:pPr/>
              <a:t>16/10/2013</a:t>
            </a:fld>
            <a:endParaRPr lang="en-CA" dirty="0"/>
          </a:p>
        </p:txBody>
      </p:sp>
      <p:sp>
        <p:nvSpPr>
          <p:cNvPr id="4" name="Footer Placeholder 3"/>
          <p:cNvSpPr>
            <a:spLocks noGrp="1"/>
          </p:cNvSpPr>
          <p:nvPr>
            <p:ph type="ftr" sz="quarter" idx="11"/>
          </p:nvPr>
        </p:nvSpPr>
        <p:spPr/>
        <p:txBody>
          <a:bodyPr/>
          <a:lstStyle>
            <a:extLst/>
          </a:lstStyle>
          <a:p>
            <a:endParaRPr lang="en-CA" dirty="0"/>
          </a:p>
        </p:txBody>
      </p:sp>
      <p:sp>
        <p:nvSpPr>
          <p:cNvPr id="5" name="Slide Number Placeholder 4"/>
          <p:cNvSpPr>
            <a:spLocks noGrp="1"/>
          </p:cNvSpPr>
          <p:nvPr>
            <p:ph type="sldNum" sz="quarter" idx="12"/>
          </p:nvPr>
        </p:nvSpPr>
        <p:spPr/>
        <p:txBody>
          <a:bodyPr/>
          <a:lstStyle>
            <a:extLst/>
          </a:lstStyle>
          <a:p>
            <a:fld id="{13C05B60-3148-48AF-90B2-3A9EA4A6DF86}" type="slidenum">
              <a:rPr lang="en-CA" smtClean="0"/>
              <a:pPr/>
              <a:t>‹#›</a:t>
            </a:fld>
            <a:endParaRPr lang="en-CA"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D21752C-DB9D-458B-9A48-1431219BBF28}" type="datetimeFigureOut">
              <a:rPr lang="en-CA" smtClean="0"/>
              <a:pPr/>
              <a:t>16/10/2013</a:t>
            </a:fld>
            <a:endParaRPr lang="en-CA" dirty="0"/>
          </a:p>
        </p:txBody>
      </p:sp>
      <p:sp>
        <p:nvSpPr>
          <p:cNvPr id="3" name="Footer Placeholder 2"/>
          <p:cNvSpPr>
            <a:spLocks noGrp="1"/>
          </p:cNvSpPr>
          <p:nvPr>
            <p:ph type="ftr" sz="quarter" idx="11"/>
          </p:nvPr>
        </p:nvSpPr>
        <p:spPr/>
        <p:txBody>
          <a:bodyPr/>
          <a:lstStyle>
            <a:extLst/>
          </a:lstStyle>
          <a:p>
            <a:endParaRPr lang="en-CA" dirty="0"/>
          </a:p>
        </p:txBody>
      </p:sp>
      <p:sp>
        <p:nvSpPr>
          <p:cNvPr id="4" name="Slide Number Placeholder 3"/>
          <p:cNvSpPr>
            <a:spLocks noGrp="1"/>
          </p:cNvSpPr>
          <p:nvPr>
            <p:ph type="sldNum" sz="quarter" idx="12"/>
          </p:nvPr>
        </p:nvSpPr>
        <p:spPr/>
        <p:txBody>
          <a:bodyPr/>
          <a:lstStyle>
            <a:extLst/>
          </a:lstStyle>
          <a:p>
            <a:fld id="{13C05B60-3148-48AF-90B2-3A9EA4A6DF86}"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D21752C-DB9D-458B-9A48-1431219BBF28}" type="datetimeFigureOut">
              <a:rPr lang="en-CA" smtClean="0"/>
              <a:pPr/>
              <a:t>16/10/2013</a:t>
            </a:fld>
            <a:endParaRPr lang="en-CA" dirty="0"/>
          </a:p>
        </p:txBody>
      </p:sp>
      <p:sp>
        <p:nvSpPr>
          <p:cNvPr id="6" name="Footer Placeholder 5"/>
          <p:cNvSpPr>
            <a:spLocks noGrp="1"/>
          </p:cNvSpPr>
          <p:nvPr>
            <p:ph type="ftr" sz="quarter" idx="11"/>
          </p:nvPr>
        </p:nvSpPr>
        <p:spPr/>
        <p:txBody>
          <a:bodyPr/>
          <a:lstStyle>
            <a:extLst/>
          </a:lstStyle>
          <a:p>
            <a:endParaRPr lang="en-CA" dirty="0"/>
          </a:p>
        </p:txBody>
      </p:sp>
      <p:sp>
        <p:nvSpPr>
          <p:cNvPr id="7" name="Slide Number Placeholder 6"/>
          <p:cNvSpPr>
            <a:spLocks noGrp="1"/>
          </p:cNvSpPr>
          <p:nvPr>
            <p:ph type="sldNum" sz="quarter" idx="12"/>
          </p:nvPr>
        </p:nvSpPr>
        <p:spPr/>
        <p:txBody>
          <a:bodyPr/>
          <a:lstStyle>
            <a:extLst/>
          </a:lstStyle>
          <a:p>
            <a:fld id="{13C05B60-3148-48AF-90B2-3A9EA4A6DF86}" type="slidenum">
              <a:rPr lang="en-CA" smtClean="0"/>
              <a:pPr/>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D21752C-DB9D-458B-9A48-1431219BBF28}" type="datetimeFigureOut">
              <a:rPr lang="en-CA" smtClean="0"/>
              <a:pPr/>
              <a:t>16/10/2013</a:t>
            </a:fld>
            <a:endParaRPr lang="en-CA"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C05B60-3148-48AF-90B2-3A9EA4A6DF86}" type="slidenum">
              <a:rPr lang="en-CA" smtClean="0"/>
              <a:pPr/>
              <a:t>‹#›</a:t>
            </a:fld>
            <a:endParaRPr lang="en-CA"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D21752C-DB9D-458B-9A48-1431219BBF28}" type="datetimeFigureOut">
              <a:rPr lang="en-CA" smtClean="0"/>
              <a:pPr/>
              <a:t>16/10/2013</a:t>
            </a:fld>
            <a:endParaRPr lang="en-CA"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C05B60-3148-48AF-90B2-3A9EA4A6DF86}"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cid:image001.jpg@01CD4980.78F90680"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cdsb.on.c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Temagami Boundary Review Presentation</a:t>
            </a:r>
            <a:endParaRPr lang="en-CA" dirty="0"/>
          </a:p>
        </p:txBody>
      </p:sp>
      <p:sp>
        <p:nvSpPr>
          <p:cNvPr id="3" name="Subtitle 2"/>
          <p:cNvSpPr>
            <a:spLocks noGrp="1"/>
          </p:cNvSpPr>
          <p:nvPr>
            <p:ph type="subTitle" idx="1"/>
          </p:nvPr>
        </p:nvSpPr>
        <p:spPr/>
        <p:txBody>
          <a:bodyPr>
            <a:normAutofit fontScale="92500" lnSpcReduction="20000"/>
          </a:bodyPr>
          <a:lstStyle/>
          <a:p>
            <a:r>
              <a:rPr lang="en-CA" dirty="0" smtClean="0"/>
              <a:t>Bunny Miller Theatre</a:t>
            </a:r>
          </a:p>
          <a:p>
            <a:r>
              <a:rPr lang="en-CA" dirty="0" smtClean="0"/>
              <a:t>Temagami</a:t>
            </a:r>
            <a:r>
              <a:rPr lang="en-CA" dirty="0"/>
              <a:t>,</a:t>
            </a:r>
            <a:r>
              <a:rPr lang="en-CA" dirty="0" smtClean="0"/>
              <a:t> Ontario</a:t>
            </a:r>
          </a:p>
          <a:p>
            <a:r>
              <a:rPr lang="en-CA" dirty="0" smtClean="0"/>
              <a:t>October 16, 2013</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Representing </a:t>
            </a:r>
            <a:r>
              <a:rPr lang="en-CA" sz="3000" b="1" dirty="0" smtClean="0">
                <a:latin typeface="+mj-lt"/>
                <a:cs typeface="Arial" pitchFamily="34" charset="0"/>
              </a:rPr>
              <a:t>Trustees </a:t>
            </a:r>
            <a:r>
              <a:rPr lang="en-CA" dirty="0" smtClean="0">
                <a:latin typeface="+mj-lt"/>
              </a:rPr>
              <a:t>(non-voting members)</a:t>
            </a:r>
          </a:p>
          <a:p>
            <a:pPr>
              <a:buNone/>
            </a:pPr>
            <a:endParaRPr lang="en-CA" dirty="0" smtClean="0"/>
          </a:p>
          <a:p>
            <a:r>
              <a:rPr lang="en-CA" dirty="0" smtClean="0"/>
              <a:t>Rick Brassard, Chair of the Board, Trustee for     		      Kirkland </a:t>
            </a:r>
            <a:r>
              <a:rPr lang="en-CA" dirty="0"/>
              <a:t>Lake, Englehart</a:t>
            </a:r>
            <a:endParaRPr lang="en-CA" dirty="0" smtClean="0"/>
          </a:p>
          <a:p>
            <a:r>
              <a:rPr lang="en-CA" dirty="0" smtClean="0"/>
              <a:t>Martin Drainville, Trustee for </a:t>
            </a:r>
            <a:r>
              <a:rPr lang="en-CA" dirty="0"/>
              <a:t>New Liskeard, </a:t>
            </a:r>
            <a:r>
              <a:rPr lang="en-CA" dirty="0" smtClean="0"/>
              <a:t> 		</a:t>
            </a:r>
            <a:r>
              <a:rPr lang="en-CA" dirty="0"/>
              <a:t> </a:t>
            </a:r>
            <a:r>
              <a:rPr lang="en-CA" dirty="0" smtClean="0"/>
              <a:t>               Haileybury and Cobalt</a:t>
            </a:r>
            <a:endParaRPr lang="en-CA" dirty="0"/>
          </a:p>
        </p:txBody>
      </p:sp>
      <p:sp>
        <p:nvSpPr>
          <p:cNvPr id="2" name="Title 1"/>
          <p:cNvSpPr>
            <a:spLocks noGrp="1"/>
          </p:cNvSpPr>
          <p:nvPr>
            <p:ph type="title"/>
          </p:nvPr>
        </p:nvSpPr>
        <p:spPr/>
        <p:txBody>
          <a:bodyPr/>
          <a:lstStyle/>
          <a:p>
            <a:r>
              <a:rPr lang="en-CA" b="1" dirty="0" smtClean="0"/>
              <a:t>BRC Membership</a:t>
            </a:r>
            <a:endParaRPr lang="en-CA"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smtClean="0"/>
              <a:t>Currently, Catholic </a:t>
            </a:r>
            <a:r>
              <a:rPr lang="en-CA" dirty="0"/>
              <a:t>students from Temagami are bussed to English Catholic Central School in New Liskeard rather than St. Patrick in Cobalt based on our current </a:t>
            </a:r>
            <a:r>
              <a:rPr lang="en-CA" dirty="0" smtClean="0"/>
              <a:t>boundaries.</a:t>
            </a:r>
          </a:p>
          <a:p>
            <a:r>
              <a:rPr lang="en-CA" dirty="0"/>
              <a:t>Should Temagami students be bussed to St. Patrick School in Cobalt rather than ECCS in New Liskeard?</a:t>
            </a:r>
          </a:p>
          <a:p>
            <a:pPr>
              <a:buNone/>
            </a:pPr>
            <a:endParaRPr lang="en-CA" dirty="0"/>
          </a:p>
        </p:txBody>
      </p:sp>
      <p:sp>
        <p:nvSpPr>
          <p:cNvPr id="2" name="Title 1"/>
          <p:cNvSpPr>
            <a:spLocks noGrp="1"/>
          </p:cNvSpPr>
          <p:nvPr>
            <p:ph type="title"/>
          </p:nvPr>
        </p:nvSpPr>
        <p:spPr/>
        <p:txBody>
          <a:bodyPr>
            <a:normAutofit/>
          </a:bodyPr>
          <a:lstStyle/>
          <a:p>
            <a:r>
              <a:rPr lang="en-CA" sz="4000" b="1" dirty="0" smtClean="0"/>
              <a:t>Purpose of the Boundary Review</a:t>
            </a:r>
            <a:endParaRPr lang="en-CA" sz="4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25144"/>
          </a:xfrm>
        </p:spPr>
        <p:txBody>
          <a:bodyPr>
            <a:normAutofit fontScale="92500" lnSpcReduction="10000"/>
          </a:bodyPr>
          <a:lstStyle/>
          <a:p>
            <a:pPr marL="0" indent="0" eaLnBrk="0" fontAlgn="base" hangingPunct="0">
              <a:spcBef>
                <a:spcPct val="0"/>
              </a:spcBef>
              <a:spcAft>
                <a:spcPct val="0"/>
              </a:spcAft>
              <a:buNone/>
              <a:tabLst>
                <a:tab pos="0" algn="l"/>
              </a:tabLst>
            </a:pPr>
            <a:r>
              <a:rPr kumimoji="0" lang="en-US" sz="2600" i="0" u="none" strike="noStrike" cap="none" normalizeH="0" baseline="0" dirty="0" smtClean="0">
                <a:ln>
                  <a:noFill/>
                </a:ln>
                <a:solidFill>
                  <a:schemeClr val="tx1"/>
                </a:solidFill>
                <a:effectLst/>
                <a:latin typeface="+mj-lt"/>
                <a:ea typeface="Times New Roman" pitchFamily="18" charset="0"/>
                <a:cs typeface="Arial" pitchFamily="34" charset="0"/>
              </a:rPr>
              <a:t>The review process will be reflective of the Board’s Principles and Values as articulated in our Mission and Vision Statement:</a:t>
            </a:r>
          </a:p>
          <a:p>
            <a:pPr marL="0" lvl="0" indent="0" eaLnBrk="0" fontAlgn="base" hangingPunct="0">
              <a:spcBef>
                <a:spcPct val="0"/>
              </a:spcBef>
              <a:spcAft>
                <a:spcPct val="0"/>
              </a:spcAft>
              <a:buNone/>
              <a:tabLst>
                <a:tab pos="0" algn="l"/>
              </a:tabLst>
            </a:pPr>
            <a:endParaRPr kumimoji="0" lang="en-US" sz="2600" i="0" u="none" strike="noStrike" cap="none" normalizeH="0" baseline="0" dirty="0" smtClean="0">
              <a:ln>
                <a:noFill/>
              </a:ln>
              <a:solidFill>
                <a:schemeClr val="tx1"/>
              </a:solidFill>
              <a:effectLst/>
              <a:latin typeface="+mj-lt"/>
              <a:cs typeface="Arial" pitchFamily="34" charset="0"/>
            </a:endParaRPr>
          </a:p>
          <a:p>
            <a:pPr marL="0" lvl="0" indent="0" algn="ctr" eaLnBrk="0" fontAlgn="base" hangingPunct="0">
              <a:spcBef>
                <a:spcPct val="0"/>
              </a:spcBef>
              <a:spcAft>
                <a:spcPct val="0"/>
              </a:spcAft>
              <a:buNone/>
              <a:tabLst>
                <a:tab pos="0" algn="l"/>
              </a:tabLst>
            </a:pPr>
            <a:r>
              <a:rPr kumimoji="0" lang="en-US" sz="2600" i="0" u="sng" strike="noStrike" cap="none" normalizeH="0" baseline="0" dirty="0" smtClean="0">
                <a:ln>
                  <a:noFill/>
                </a:ln>
                <a:solidFill>
                  <a:schemeClr val="tx1"/>
                </a:solidFill>
                <a:effectLst/>
                <a:latin typeface="+mj-lt"/>
                <a:ea typeface="Times New Roman" pitchFamily="18" charset="0"/>
                <a:cs typeface="Arial" pitchFamily="34" charset="0"/>
              </a:rPr>
              <a:t>NCDSB Vision Statement</a:t>
            </a:r>
          </a:p>
          <a:p>
            <a:pPr marL="0" lvl="0" indent="0" algn="ctr" eaLnBrk="0" fontAlgn="base" hangingPunct="0">
              <a:spcBef>
                <a:spcPct val="0"/>
              </a:spcBef>
              <a:spcAft>
                <a:spcPct val="0"/>
              </a:spcAft>
              <a:buNone/>
              <a:tabLst>
                <a:tab pos="0" algn="l"/>
              </a:tabLst>
            </a:pPr>
            <a:endParaRPr kumimoji="0" lang="en-US" sz="2600" i="0" u="none" strike="noStrike" cap="none" normalizeH="0" baseline="0" dirty="0" smtClean="0">
              <a:ln>
                <a:noFill/>
              </a:ln>
              <a:solidFill>
                <a:schemeClr val="tx1"/>
              </a:solidFill>
              <a:effectLst/>
              <a:latin typeface="+mj-lt"/>
              <a:cs typeface="Arial" pitchFamily="34" charset="0"/>
            </a:endParaRPr>
          </a:p>
          <a:p>
            <a:pPr marL="0" lvl="0" indent="0" algn="ctr" eaLnBrk="0" fontAlgn="base" hangingPunct="0">
              <a:spcBef>
                <a:spcPct val="0"/>
              </a:spcBef>
              <a:spcAft>
                <a:spcPct val="0"/>
              </a:spcAft>
              <a:buNone/>
              <a:tabLst>
                <a:tab pos="0" algn="l"/>
              </a:tabLst>
            </a:pPr>
            <a:r>
              <a:rPr kumimoji="0" lang="en-US" sz="2600" i="0" u="none" strike="noStrike" cap="none" normalizeH="0" baseline="0" dirty="0" smtClean="0">
                <a:ln>
                  <a:noFill/>
                </a:ln>
                <a:solidFill>
                  <a:schemeClr val="tx1"/>
                </a:solidFill>
                <a:effectLst/>
                <a:latin typeface="+mj-lt"/>
                <a:ea typeface="Times New Roman" pitchFamily="18" charset="0"/>
                <a:cs typeface="Arial" pitchFamily="34" charset="0"/>
              </a:rPr>
              <a:t>	Living our Catholic Faith to shape success for all of 	our learners.</a:t>
            </a:r>
          </a:p>
          <a:p>
            <a:pPr marL="0" lvl="0" indent="0" eaLnBrk="0" fontAlgn="base" hangingPunct="0">
              <a:spcBef>
                <a:spcPct val="0"/>
              </a:spcBef>
              <a:spcAft>
                <a:spcPct val="0"/>
              </a:spcAft>
              <a:buNone/>
              <a:tabLst>
                <a:tab pos="0" algn="l"/>
              </a:tabLst>
            </a:pPr>
            <a:endParaRPr kumimoji="0" lang="en-US" sz="2600" i="0" u="none" strike="noStrike" cap="none" normalizeH="0" baseline="0" dirty="0" smtClean="0">
              <a:ln>
                <a:noFill/>
              </a:ln>
              <a:solidFill>
                <a:schemeClr val="tx1"/>
              </a:solidFill>
              <a:effectLst/>
              <a:latin typeface="+mj-lt"/>
              <a:cs typeface="Arial" pitchFamily="34" charset="0"/>
            </a:endParaRPr>
          </a:p>
          <a:p>
            <a:pPr marL="0" lvl="0" indent="0" algn="ctr" eaLnBrk="0" fontAlgn="base" hangingPunct="0">
              <a:spcBef>
                <a:spcPct val="0"/>
              </a:spcBef>
              <a:spcAft>
                <a:spcPct val="0"/>
              </a:spcAft>
              <a:buNone/>
              <a:tabLst>
                <a:tab pos="0" algn="l"/>
              </a:tabLst>
            </a:pPr>
            <a:r>
              <a:rPr kumimoji="0" lang="en-US" sz="2600" i="0" u="sng" strike="noStrike" cap="none" normalizeH="0" baseline="0" dirty="0" smtClean="0">
                <a:ln>
                  <a:noFill/>
                </a:ln>
                <a:solidFill>
                  <a:schemeClr val="tx1"/>
                </a:solidFill>
                <a:effectLst/>
                <a:latin typeface="+mj-lt"/>
                <a:ea typeface="Times New Roman" pitchFamily="18" charset="0"/>
                <a:cs typeface="Arial" pitchFamily="34" charset="0"/>
              </a:rPr>
              <a:t>NCDSB Mission Statement</a:t>
            </a:r>
          </a:p>
          <a:p>
            <a:pPr marL="0" lvl="0" indent="0" algn="ctr" eaLnBrk="0" fontAlgn="base" hangingPunct="0">
              <a:spcBef>
                <a:spcPct val="0"/>
              </a:spcBef>
              <a:spcAft>
                <a:spcPct val="0"/>
              </a:spcAft>
              <a:buNone/>
              <a:tabLst>
                <a:tab pos="0" algn="l"/>
              </a:tabLst>
            </a:pPr>
            <a:endParaRPr kumimoji="0" lang="en-US" sz="2600" i="0" u="none" strike="noStrike" cap="none" normalizeH="0" baseline="0" dirty="0" smtClean="0">
              <a:ln>
                <a:noFill/>
              </a:ln>
              <a:solidFill>
                <a:schemeClr val="tx1"/>
              </a:solidFill>
              <a:effectLst/>
              <a:latin typeface="+mj-lt"/>
              <a:cs typeface="Arial" pitchFamily="34" charset="0"/>
            </a:endParaRPr>
          </a:p>
          <a:p>
            <a:pPr marL="0" lvl="0" indent="0" algn="ctr" eaLnBrk="0" fontAlgn="base" hangingPunct="0">
              <a:spcBef>
                <a:spcPct val="0"/>
              </a:spcBef>
              <a:spcAft>
                <a:spcPct val="0"/>
              </a:spcAft>
              <a:buNone/>
              <a:tabLst>
                <a:tab pos="0" algn="l"/>
              </a:tabLst>
            </a:pPr>
            <a:r>
              <a:rPr kumimoji="0" lang="en-US" sz="2600" i="0" u="none" strike="noStrike" cap="none" normalizeH="0" baseline="0" dirty="0" smtClean="0">
                <a:ln>
                  <a:noFill/>
                </a:ln>
                <a:solidFill>
                  <a:schemeClr val="tx1"/>
                </a:solidFill>
                <a:effectLst/>
                <a:latin typeface="+mj-lt"/>
                <a:ea typeface="Times New Roman" pitchFamily="18" charset="0"/>
                <a:cs typeface="Arial" pitchFamily="34" charset="0"/>
              </a:rPr>
              <a:t>	To provide quality Catholic education to all of our learners, in a safe, nurturing, equitable and inclusive environment that prepares them for life.</a:t>
            </a:r>
            <a:endParaRPr kumimoji="0" lang="en-US" sz="2600" i="0" u="none" strike="noStrike" cap="none" normalizeH="0" baseline="0" dirty="0" smtClean="0">
              <a:ln>
                <a:noFill/>
              </a:ln>
              <a:solidFill>
                <a:schemeClr val="tx1"/>
              </a:solidFill>
              <a:effectLst/>
              <a:latin typeface="+mj-lt"/>
              <a:cs typeface="Arial" pitchFamily="34" charset="0"/>
            </a:endParaRPr>
          </a:p>
          <a:p>
            <a:endParaRPr lang="en-CA" dirty="0"/>
          </a:p>
        </p:txBody>
      </p:sp>
      <p:sp>
        <p:nvSpPr>
          <p:cNvPr id="2" name="Title 1"/>
          <p:cNvSpPr>
            <a:spLocks noGrp="1"/>
          </p:cNvSpPr>
          <p:nvPr>
            <p:ph type="title"/>
          </p:nvPr>
        </p:nvSpPr>
        <p:spPr/>
        <p:txBody>
          <a:bodyPr/>
          <a:lstStyle/>
          <a:p>
            <a:r>
              <a:rPr kumimoji="0" lang="en-US" b="1" i="0" u="none" strike="noStrike" cap="none" normalizeH="0" baseline="0" dirty="0" smtClean="0">
                <a:ln>
                  <a:noFill/>
                </a:ln>
                <a:effectLst>
                  <a:outerShdw blurRad="38100" dist="38100" dir="2700000" algn="tl">
                    <a:srgbClr val="000000">
                      <a:alpha val="43137"/>
                    </a:srgbClr>
                  </a:outerShdw>
                </a:effectLst>
                <a:ea typeface="Times New Roman" pitchFamily="18" charset="0"/>
                <a:cs typeface="Arial" pitchFamily="34" charset="0"/>
              </a:rPr>
              <a:t>Guiding Principles</a:t>
            </a:r>
            <a:endParaRPr lang="en-CA"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256584"/>
          </a:xfrm>
        </p:spPr>
        <p:txBody>
          <a:bodyPr>
            <a:normAutofit fontScale="77500" lnSpcReduction="20000"/>
          </a:bodyPr>
          <a:lstStyle/>
          <a:p>
            <a:pPr marL="0" indent="0" eaLnBrk="0" fontAlgn="base" hangingPunct="0">
              <a:lnSpc>
                <a:spcPct val="150000"/>
              </a:lnSpc>
              <a:spcBef>
                <a:spcPct val="0"/>
              </a:spcBef>
              <a:spcAft>
                <a:spcPct val="0"/>
              </a:spcAft>
              <a:buNone/>
              <a:tabLst>
                <a:tab pos="0" algn="l"/>
              </a:tabLst>
            </a:pPr>
            <a:r>
              <a:rPr kumimoji="0" lang="en-US" sz="2800" b="1" i="0" u="sng" strike="noStrike" cap="none" normalizeH="0" baseline="0" dirty="0" smtClean="0">
                <a:ln>
                  <a:noFill/>
                </a:ln>
                <a:solidFill>
                  <a:schemeClr val="tx1"/>
                </a:solidFill>
                <a:effectLst/>
                <a:latin typeface="+mj-lt"/>
                <a:ea typeface="Times New Roman" pitchFamily="18" charset="0"/>
                <a:cs typeface="Arial" pitchFamily="34" charset="0"/>
              </a:rPr>
              <a:t>NCDSB Belief Statements</a:t>
            </a:r>
          </a:p>
          <a:p>
            <a:pPr marL="0" lvl="0" indent="0" eaLnBrk="0" fontAlgn="base" hangingPunct="0">
              <a:lnSpc>
                <a:spcPct val="150000"/>
              </a:lnSpc>
              <a:spcBef>
                <a:spcPct val="0"/>
              </a:spcBef>
              <a:spcAft>
                <a:spcPct val="0"/>
              </a:spcAft>
              <a:buNone/>
              <a:tabLst>
                <a:tab pos="0" algn="l"/>
              </a:tabLst>
            </a:pPr>
            <a:r>
              <a:rPr kumimoji="0" lang="en-US" sz="2800" i="0" u="none" strike="noStrike" cap="none" normalizeH="0" baseline="0" dirty="0" smtClean="0">
                <a:ln>
                  <a:noFill/>
                </a:ln>
                <a:solidFill>
                  <a:schemeClr val="tx1"/>
                </a:solidFill>
                <a:effectLst/>
                <a:latin typeface="+mj-lt"/>
                <a:ea typeface="Times New Roman" pitchFamily="18" charset="0"/>
                <a:cs typeface="Arial" pitchFamily="34" charset="0"/>
              </a:rPr>
              <a:t>We believe…</a:t>
            </a:r>
            <a:endParaRPr kumimoji="0" lang="en-US" sz="2800" i="0" u="none" strike="noStrike" cap="none" normalizeH="0" baseline="0" dirty="0" smtClean="0">
              <a:ln>
                <a:noFill/>
              </a:ln>
              <a:solidFill>
                <a:schemeClr val="tx1"/>
              </a:solidFill>
              <a:effectLst/>
              <a:latin typeface="+mj-lt"/>
              <a:cs typeface="Arial" pitchFamily="34" charset="0"/>
            </a:endParaRPr>
          </a:p>
          <a:p>
            <a:pPr lvl="2" eaLnBrk="0" fontAlgn="t" hangingPunct="0">
              <a:lnSpc>
                <a:spcPct val="150000"/>
              </a:lnSpc>
              <a:spcBef>
                <a:spcPct val="0"/>
              </a:spcBef>
              <a:spcAft>
                <a:spcPct val="0"/>
              </a:spcAft>
              <a:buFontTx/>
              <a:buChar char="•"/>
              <a:tabLst>
                <a:tab pos="0" algn="l"/>
              </a:tabLst>
            </a:pPr>
            <a:r>
              <a:rPr kumimoji="0" lang="en-US" sz="2800" i="0" u="none" strike="noStrike" cap="none" normalizeH="0" baseline="0" dirty="0" smtClean="0">
                <a:ln>
                  <a:noFill/>
                </a:ln>
                <a:solidFill>
                  <a:schemeClr val="tx1"/>
                </a:solidFill>
                <a:effectLst/>
                <a:latin typeface="+mj-lt"/>
                <a:cs typeface="Arial" pitchFamily="34" charset="0"/>
              </a:rPr>
              <a:t>in a publicly funded Catholic Education System;</a:t>
            </a:r>
          </a:p>
          <a:p>
            <a:pPr lvl="2" eaLnBrk="0" fontAlgn="t" hangingPunct="0">
              <a:lnSpc>
                <a:spcPct val="150000"/>
              </a:lnSpc>
              <a:spcBef>
                <a:spcPct val="0"/>
              </a:spcBef>
              <a:spcAft>
                <a:spcPct val="0"/>
              </a:spcAft>
              <a:buFontTx/>
              <a:buChar char="•"/>
              <a:tabLst>
                <a:tab pos="0" algn="l"/>
              </a:tabLst>
            </a:pPr>
            <a:r>
              <a:rPr kumimoji="0" lang="en-US" sz="2800" i="0" u="none" strike="noStrike" cap="none" normalizeH="0" baseline="0" dirty="0" smtClean="0">
                <a:ln>
                  <a:noFill/>
                </a:ln>
                <a:solidFill>
                  <a:schemeClr val="tx1"/>
                </a:solidFill>
                <a:effectLst/>
                <a:latin typeface="+mj-lt"/>
                <a:cs typeface="Arial" pitchFamily="34" charset="0"/>
              </a:rPr>
              <a:t>that our actions are guided by the teachings of our Catholic faith;</a:t>
            </a:r>
          </a:p>
          <a:p>
            <a:pPr lvl="2" eaLnBrk="0" fontAlgn="base" hangingPunct="0">
              <a:lnSpc>
                <a:spcPct val="150000"/>
              </a:lnSpc>
              <a:spcBef>
                <a:spcPct val="0"/>
              </a:spcBef>
              <a:spcAft>
                <a:spcPct val="0"/>
              </a:spcAft>
              <a:buFontTx/>
              <a:buChar char="•"/>
              <a:tabLst>
                <a:tab pos="0" algn="l"/>
              </a:tabLst>
            </a:pPr>
            <a:r>
              <a:rPr kumimoji="0" lang="en-US" sz="2800" i="0" u="none" strike="noStrike" cap="none" normalizeH="0" baseline="0" dirty="0" smtClean="0">
                <a:ln>
                  <a:noFill/>
                </a:ln>
                <a:solidFill>
                  <a:schemeClr val="tx1"/>
                </a:solidFill>
                <a:effectLst/>
                <a:latin typeface="+mj-lt"/>
                <a:cs typeface="Arial" pitchFamily="34" charset="0"/>
              </a:rPr>
              <a:t>that all students can reach their God-given potential given sufficient time and focused support;</a:t>
            </a:r>
          </a:p>
          <a:p>
            <a:pPr lvl="2" eaLnBrk="0" fontAlgn="base" hangingPunct="0">
              <a:lnSpc>
                <a:spcPct val="150000"/>
              </a:lnSpc>
              <a:spcBef>
                <a:spcPct val="0"/>
              </a:spcBef>
              <a:spcAft>
                <a:spcPct val="0"/>
              </a:spcAft>
              <a:buFontTx/>
              <a:buChar char="•"/>
              <a:tabLst>
                <a:tab pos="0" algn="l"/>
              </a:tabLst>
            </a:pPr>
            <a:r>
              <a:rPr kumimoji="0" lang="en-US" sz="2800" i="0" u="none" strike="noStrike" cap="none" normalizeH="0" baseline="0" dirty="0" smtClean="0">
                <a:ln>
                  <a:noFill/>
                </a:ln>
                <a:solidFill>
                  <a:schemeClr val="tx1"/>
                </a:solidFill>
                <a:effectLst/>
                <a:latin typeface="+mj-lt"/>
                <a:cs typeface="Arial" pitchFamily="34" charset="0"/>
              </a:rPr>
              <a:t>in excellence through a commitment to continuous improvement for all staff and students;</a:t>
            </a:r>
          </a:p>
          <a:p>
            <a:pPr lvl="2" eaLnBrk="0" fontAlgn="t" hangingPunct="0">
              <a:lnSpc>
                <a:spcPct val="150000"/>
              </a:lnSpc>
              <a:spcBef>
                <a:spcPct val="0"/>
              </a:spcBef>
              <a:spcAft>
                <a:spcPct val="0"/>
              </a:spcAft>
              <a:buFontTx/>
              <a:buChar char="•"/>
              <a:tabLst>
                <a:tab pos="0" algn="l"/>
              </a:tabLst>
            </a:pPr>
            <a:r>
              <a:rPr kumimoji="0" lang="en-US" sz="2800" i="0" u="none" strike="noStrike" cap="none" normalizeH="0" baseline="0" dirty="0" smtClean="0">
                <a:ln>
                  <a:noFill/>
                </a:ln>
                <a:solidFill>
                  <a:schemeClr val="tx1"/>
                </a:solidFill>
                <a:effectLst/>
                <a:latin typeface="+mj-lt"/>
                <a:cs typeface="Arial" pitchFamily="34" charset="0"/>
              </a:rPr>
              <a:t>in providing  safe and nurturing environments for learning and working;</a:t>
            </a:r>
          </a:p>
          <a:p>
            <a:endParaRPr lang="en-CA" dirty="0"/>
          </a:p>
        </p:txBody>
      </p:sp>
      <p:sp>
        <p:nvSpPr>
          <p:cNvPr id="2" name="Title 1"/>
          <p:cNvSpPr>
            <a:spLocks noGrp="1"/>
          </p:cNvSpPr>
          <p:nvPr>
            <p:ph type="title"/>
          </p:nvPr>
        </p:nvSpPr>
        <p:spPr/>
        <p:txBody>
          <a:bodyPr/>
          <a:lstStyle/>
          <a:p>
            <a:r>
              <a:rPr kumimoji="0" lang="en-US" b="1" i="0" u="none" strike="noStrike" cap="none" normalizeH="0" baseline="0" dirty="0" smtClean="0">
                <a:ln>
                  <a:noFill/>
                </a:ln>
                <a:effectLst>
                  <a:outerShdw blurRad="38100" dist="38100" dir="2700000" algn="tl">
                    <a:srgbClr val="000000">
                      <a:alpha val="43137"/>
                    </a:srgbClr>
                  </a:outerShdw>
                </a:effectLst>
                <a:ea typeface="Times New Roman" pitchFamily="18" charset="0"/>
                <a:cs typeface="Arial" pitchFamily="34" charset="0"/>
              </a:rPr>
              <a:t>Guiding Principles</a:t>
            </a:r>
            <a:endParaRPr lang="en-CA"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97152"/>
          </a:xfrm>
        </p:spPr>
        <p:txBody>
          <a:bodyPr>
            <a:normAutofit fontScale="92500" lnSpcReduction="20000"/>
          </a:bodyPr>
          <a:lstStyle/>
          <a:p>
            <a:pPr lvl="0">
              <a:buNone/>
            </a:pPr>
            <a:r>
              <a:rPr kumimoji="0" lang="en-US" sz="2400" b="1" i="0" u="sng" strike="noStrike" cap="none" normalizeH="0" baseline="0" dirty="0" smtClean="0">
                <a:ln>
                  <a:noFill/>
                </a:ln>
                <a:solidFill>
                  <a:schemeClr val="tx1"/>
                </a:solidFill>
                <a:effectLst/>
                <a:latin typeface="+mj-lt"/>
                <a:ea typeface="Times New Roman" pitchFamily="18" charset="0"/>
                <a:cs typeface="Arial" pitchFamily="34" charset="0"/>
              </a:rPr>
              <a:t>NCDSB Belief Statements</a:t>
            </a:r>
          </a:p>
          <a:p>
            <a:pPr lvl="0">
              <a:buNone/>
            </a:pPr>
            <a:endParaRPr kumimoji="0" lang="en-US" sz="2400" b="1" i="0" u="sng" strike="noStrike" cap="none" normalizeH="0" baseline="0" dirty="0" smtClean="0">
              <a:ln>
                <a:noFill/>
              </a:ln>
              <a:solidFill>
                <a:schemeClr val="tx1"/>
              </a:solidFill>
              <a:effectLst/>
              <a:latin typeface="+mj-lt"/>
              <a:ea typeface="Times New Roman" pitchFamily="18" charset="0"/>
              <a:cs typeface="Arial" pitchFamily="34" charset="0"/>
            </a:endParaRPr>
          </a:p>
          <a:p>
            <a:pPr lvl="2" eaLnBrk="0" fontAlgn="base" hangingPunct="0">
              <a:lnSpc>
                <a:spcPct val="150000"/>
              </a:lnSpc>
              <a:spcBef>
                <a:spcPct val="0"/>
              </a:spcBef>
              <a:spcAft>
                <a:spcPct val="0"/>
              </a:spcAft>
              <a:buFontTx/>
              <a:buChar char="•"/>
            </a:pPr>
            <a:r>
              <a:rPr kumimoji="0" lang="en-US" sz="2600" i="0" u="none" strike="noStrike" cap="none" normalizeH="0" baseline="0" dirty="0" smtClean="0">
                <a:ln>
                  <a:noFill/>
                </a:ln>
                <a:solidFill>
                  <a:schemeClr val="tx1"/>
                </a:solidFill>
                <a:effectLst/>
                <a:latin typeface="+mj-lt"/>
                <a:cs typeface="Arial" pitchFamily="34" charset="0"/>
              </a:rPr>
              <a:t>in building positive relationships and partnerships with our parishes, parents and the broader Catholic Christian community. The support of parents, guardians and community members increases the learning opportunities for our students and assists staff in daily operations;</a:t>
            </a:r>
          </a:p>
          <a:p>
            <a:pPr lvl="2" eaLnBrk="0" fontAlgn="t" hangingPunct="0">
              <a:lnSpc>
                <a:spcPct val="150000"/>
              </a:lnSpc>
              <a:spcBef>
                <a:spcPct val="0"/>
              </a:spcBef>
              <a:spcAft>
                <a:spcPct val="0"/>
              </a:spcAft>
              <a:buFontTx/>
              <a:buChar char="•"/>
            </a:pPr>
            <a:r>
              <a:rPr kumimoji="0" lang="en-US" sz="2600" i="0" u="none" strike="noStrike" cap="none" normalizeH="0" baseline="0" dirty="0" smtClean="0">
                <a:ln>
                  <a:noFill/>
                </a:ln>
                <a:solidFill>
                  <a:schemeClr val="tx1"/>
                </a:solidFill>
                <a:effectLst/>
                <a:latin typeface="+mj-lt"/>
                <a:cs typeface="Arial" pitchFamily="34" charset="0"/>
              </a:rPr>
              <a:t>that the stewardship of God’s gifts is a responsibility of all.</a:t>
            </a:r>
          </a:p>
          <a:p>
            <a:endParaRPr lang="en-CA" dirty="0"/>
          </a:p>
        </p:txBody>
      </p:sp>
      <p:sp>
        <p:nvSpPr>
          <p:cNvPr id="2" name="Title 1"/>
          <p:cNvSpPr>
            <a:spLocks noGrp="1"/>
          </p:cNvSpPr>
          <p:nvPr>
            <p:ph type="title"/>
          </p:nvPr>
        </p:nvSpPr>
        <p:spPr/>
        <p:txBody>
          <a:bodyPr/>
          <a:lstStyle/>
          <a:p>
            <a:r>
              <a:rPr kumimoji="0" lang="en-US" b="1" i="0" u="none" strike="noStrike" cap="none" normalizeH="0" baseline="0" dirty="0" smtClean="0">
                <a:ln>
                  <a:noFill/>
                </a:ln>
                <a:effectLst>
                  <a:outerShdw blurRad="38100" dist="38100" dir="2700000" algn="tl">
                    <a:srgbClr val="000000">
                      <a:alpha val="43137"/>
                    </a:srgbClr>
                  </a:outerShdw>
                </a:effectLst>
                <a:ea typeface="Times New Roman" pitchFamily="18" charset="0"/>
                <a:cs typeface="Arial" pitchFamily="34" charset="0"/>
              </a:rPr>
              <a:t>Guiding Principles</a:t>
            </a:r>
            <a:endParaRPr lang="en-CA"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eaLnBrk="0" fontAlgn="t" hangingPunct="0">
              <a:spcBef>
                <a:spcPct val="0"/>
              </a:spcBef>
              <a:spcAft>
                <a:spcPct val="0"/>
              </a:spcAft>
              <a:buNone/>
            </a:pPr>
            <a:r>
              <a:rPr kumimoji="0" lang="en-US" sz="2400" b="1" i="0" u="sng" strike="noStrike" cap="none" normalizeH="0" baseline="0" dirty="0" smtClean="0">
                <a:ln>
                  <a:noFill/>
                </a:ln>
                <a:solidFill>
                  <a:schemeClr val="tx1"/>
                </a:solidFill>
                <a:effectLst/>
                <a:latin typeface="+mj-lt"/>
                <a:ea typeface="Times New Roman" pitchFamily="18" charset="0"/>
                <a:cs typeface="Arial" pitchFamily="34" charset="0"/>
              </a:rPr>
              <a:t>NCDSB Values</a:t>
            </a:r>
          </a:p>
          <a:p>
            <a:pPr marL="0" lvl="0" indent="0" algn="ctr" eaLnBrk="0" fontAlgn="t" hangingPunct="0">
              <a:spcBef>
                <a:spcPct val="0"/>
              </a:spcBef>
              <a:spcAft>
                <a:spcPct val="0"/>
              </a:spcAft>
              <a:buNone/>
            </a:pPr>
            <a:endParaRPr kumimoji="0" lang="en-US" sz="2400" b="0" i="0" u="none" strike="noStrike" cap="none" normalizeH="0" baseline="0" dirty="0" smtClean="0">
              <a:ln>
                <a:noFill/>
              </a:ln>
              <a:solidFill>
                <a:schemeClr val="tx1"/>
              </a:solidFill>
              <a:effectLst/>
              <a:latin typeface="+mj-lt"/>
              <a:cs typeface="Arial" pitchFamily="34" charset="0"/>
            </a:endParaRPr>
          </a:p>
          <a:p>
            <a:pPr lvl="2" eaLnBrk="0" fontAlgn="t" hangingPunct="0">
              <a:lnSpc>
                <a:spcPct val="150000"/>
              </a:lnSpc>
              <a:spcBef>
                <a:spcPct val="0"/>
              </a:spcBef>
              <a:spcAft>
                <a:spcPct val="0"/>
              </a:spcAft>
              <a:buFontTx/>
              <a:buChar char="•"/>
            </a:pPr>
            <a:r>
              <a:rPr kumimoji="0" lang="en-US" sz="2400" i="0" u="none" strike="noStrike" cap="none" normalizeH="0" baseline="0" dirty="0" smtClean="0">
                <a:ln>
                  <a:noFill/>
                </a:ln>
                <a:solidFill>
                  <a:schemeClr val="tx1"/>
                </a:solidFill>
                <a:effectLst/>
                <a:latin typeface="+mj-lt"/>
                <a:cs typeface="Arial" pitchFamily="34" charset="0"/>
              </a:rPr>
              <a:t>Dignity and Respect for all			</a:t>
            </a:r>
          </a:p>
          <a:p>
            <a:pPr lvl="2" eaLnBrk="0" fontAlgn="t" hangingPunct="0">
              <a:lnSpc>
                <a:spcPct val="150000"/>
              </a:lnSpc>
              <a:spcBef>
                <a:spcPct val="0"/>
              </a:spcBef>
              <a:spcAft>
                <a:spcPct val="0"/>
              </a:spcAft>
              <a:buFontTx/>
              <a:buChar char="•"/>
            </a:pPr>
            <a:r>
              <a:rPr kumimoji="0" lang="en-US" sz="2400" i="0" u="none" strike="noStrike" cap="none" normalizeH="0" baseline="0" dirty="0" smtClean="0">
                <a:ln>
                  <a:noFill/>
                </a:ln>
                <a:solidFill>
                  <a:schemeClr val="tx1"/>
                </a:solidFill>
                <a:effectLst/>
                <a:latin typeface="+mj-lt"/>
                <a:cs typeface="Arial" pitchFamily="34" charset="0"/>
              </a:rPr>
              <a:t>Equity and Inclusivity</a:t>
            </a:r>
          </a:p>
          <a:p>
            <a:pPr lvl="2" eaLnBrk="0" fontAlgn="t" hangingPunct="0">
              <a:lnSpc>
                <a:spcPct val="150000"/>
              </a:lnSpc>
              <a:spcBef>
                <a:spcPct val="0"/>
              </a:spcBef>
              <a:spcAft>
                <a:spcPct val="0"/>
              </a:spcAft>
              <a:buFontTx/>
              <a:buChar char="•"/>
            </a:pPr>
            <a:r>
              <a:rPr kumimoji="0" lang="en-US" sz="2400" i="0" u="none" strike="noStrike" cap="none" normalizeH="0" baseline="0" dirty="0" smtClean="0">
                <a:ln>
                  <a:noFill/>
                </a:ln>
                <a:solidFill>
                  <a:schemeClr val="tx1"/>
                </a:solidFill>
                <a:effectLst/>
                <a:latin typeface="+mj-lt"/>
                <a:cs typeface="Arial" pitchFamily="34" charset="0"/>
              </a:rPr>
              <a:t>Honesty</a:t>
            </a:r>
          </a:p>
          <a:p>
            <a:pPr lvl="2" eaLnBrk="0" fontAlgn="t" hangingPunct="0">
              <a:lnSpc>
                <a:spcPct val="150000"/>
              </a:lnSpc>
              <a:spcBef>
                <a:spcPct val="0"/>
              </a:spcBef>
              <a:spcAft>
                <a:spcPct val="0"/>
              </a:spcAft>
              <a:buFontTx/>
              <a:buChar char="•"/>
            </a:pPr>
            <a:r>
              <a:rPr kumimoji="0" lang="en-US" sz="2400" i="0" u="none" strike="noStrike" cap="none" normalizeH="0" baseline="0" dirty="0" smtClean="0">
                <a:ln>
                  <a:noFill/>
                </a:ln>
                <a:solidFill>
                  <a:schemeClr val="tx1"/>
                </a:solidFill>
                <a:effectLst/>
                <a:latin typeface="+mj-lt"/>
                <a:cs typeface="Arial" pitchFamily="34" charset="0"/>
              </a:rPr>
              <a:t>Loyalty</a:t>
            </a:r>
          </a:p>
          <a:p>
            <a:pPr lvl="2" eaLnBrk="0" fontAlgn="t" hangingPunct="0">
              <a:lnSpc>
                <a:spcPct val="150000"/>
              </a:lnSpc>
              <a:spcBef>
                <a:spcPct val="0"/>
              </a:spcBef>
              <a:spcAft>
                <a:spcPct val="0"/>
              </a:spcAft>
              <a:buFontTx/>
              <a:buChar char="•"/>
            </a:pPr>
            <a:r>
              <a:rPr kumimoji="0" lang="en-US" sz="2400" i="0" u="none" strike="noStrike" cap="none" normalizeH="0" baseline="0" dirty="0" smtClean="0">
                <a:ln>
                  <a:noFill/>
                </a:ln>
                <a:solidFill>
                  <a:schemeClr val="tx1"/>
                </a:solidFill>
                <a:effectLst/>
                <a:latin typeface="+mj-lt"/>
                <a:cs typeface="Arial" pitchFamily="34" charset="0"/>
              </a:rPr>
              <a:t>Personal and Communal Growth</a:t>
            </a:r>
          </a:p>
          <a:p>
            <a:pPr>
              <a:buNone/>
            </a:pPr>
            <a:endParaRPr lang="en-CA" dirty="0"/>
          </a:p>
        </p:txBody>
      </p:sp>
      <p:sp>
        <p:nvSpPr>
          <p:cNvPr id="2" name="Title 1"/>
          <p:cNvSpPr>
            <a:spLocks noGrp="1"/>
          </p:cNvSpPr>
          <p:nvPr>
            <p:ph type="title"/>
          </p:nvPr>
        </p:nvSpPr>
        <p:spPr/>
        <p:txBody>
          <a:bodyPr/>
          <a:lstStyle/>
          <a:p>
            <a:r>
              <a:rPr kumimoji="0" lang="en-US" b="1" i="0" u="none" strike="noStrike" cap="none" normalizeH="0" baseline="0" dirty="0" smtClean="0">
                <a:ln>
                  <a:noFill/>
                </a:ln>
                <a:effectLst>
                  <a:outerShdw blurRad="38100" dist="38100" dir="2700000" algn="tl">
                    <a:srgbClr val="000000">
                      <a:alpha val="43137"/>
                    </a:srgbClr>
                  </a:outerShdw>
                </a:effectLst>
                <a:ea typeface="Times New Roman" pitchFamily="18" charset="0"/>
                <a:cs typeface="Arial" pitchFamily="34" charset="0"/>
              </a:rPr>
              <a:t>Guiding Principles</a:t>
            </a:r>
            <a:endParaRPr lang="en-CA"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Provide public with information. </a:t>
            </a:r>
          </a:p>
          <a:p>
            <a:r>
              <a:rPr lang="en-US" dirty="0" smtClean="0"/>
              <a:t>Provide opportunity for community consultation through public meetings.</a:t>
            </a:r>
          </a:p>
          <a:p>
            <a:r>
              <a:rPr lang="en-US" dirty="0" smtClean="0"/>
              <a:t>Study/Analyze the input/data received from all stakeholders.</a:t>
            </a:r>
          </a:p>
          <a:p>
            <a:r>
              <a:rPr lang="en-US" dirty="0" smtClean="0"/>
              <a:t>Develop recommendation(s) on boundary options for Board consideration</a:t>
            </a:r>
            <a:r>
              <a:rPr lang="en-CA" dirty="0"/>
              <a:t>.</a:t>
            </a:r>
            <a:endParaRPr lang="en-US" dirty="0" smtClean="0"/>
          </a:p>
          <a:p>
            <a:r>
              <a:rPr lang="en-US" dirty="0" smtClean="0"/>
              <a:t>Present recommendation(s) for Board consideration.</a:t>
            </a:r>
          </a:p>
          <a:p>
            <a:endParaRPr lang="en-CA" dirty="0"/>
          </a:p>
        </p:txBody>
      </p:sp>
      <p:sp>
        <p:nvSpPr>
          <p:cNvPr id="2" name="Title 1"/>
          <p:cNvSpPr>
            <a:spLocks noGrp="1"/>
          </p:cNvSpPr>
          <p:nvPr>
            <p:ph type="title"/>
          </p:nvPr>
        </p:nvSpPr>
        <p:spPr/>
        <p:txBody>
          <a:bodyPr>
            <a:noAutofit/>
          </a:bodyPr>
          <a:lstStyle/>
          <a:p>
            <a:r>
              <a:rPr lang="en-CA" b="1" dirty="0" smtClean="0"/>
              <a:t>Boundary Review Committee Mandate</a:t>
            </a:r>
            <a:endParaRPr lang="en-CA"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414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CA" dirty="0" smtClean="0"/>
                        <a:t>School/Category</a:t>
                      </a:r>
                      <a:endParaRPr lang="en-CA" dirty="0"/>
                    </a:p>
                  </a:txBody>
                  <a:tcPr/>
                </a:tc>
                <a:tc>
                  <a:txBody>
                    <a:bodyPr/>
                    <a:lstStyle/>
                    <a:p>
                      <a:pPr algn="ctr"/>
                      <a:r>
                        <a:rPr lang="en-CA" dirty="0" smtClean="0"/>
                        <a:t>ECCS</a:t>
                      </a:r>
                      <a:endParaRPr lang="en-CA" dirty="0"/>
                    </a:p>
                  </a:txBody>
                  <a:tcPr/>
                </a:tc>
                <a:tc>
                  <a:txBody>
                    <a:bodyPr/>
                    <a:lstStyle/>
                    <a:p>
                      <a:pPr algn="ctr"/>
                      <a:r>
                        <a:rPr lang="en-CA" dirty="0" smtClean="0"/>
                        <a:t>St. Patrick</a:t>
                      </a:r>
                      <a:endParaRPr lang="en-CA" dirty="0"/>
                    </a:p>
                  </a:txBody>
                  <a:tcPr/>
                </a:tc>
              </a:tr>
              <a:tr h="370840">
                <a:tc>
                  <a:txBody>
                    <a:bodyPr/>
                    <a:lstStyle/>
                    <a:p>
                      <a:r>
                        <a:rPr lang="en-CA" dirty="0" smtClean="0"/>
                        <a:t>Capacity</a:t>
                      </a:r>
                      <a:endParaRPr lang="en-CA" dirty="0"/>
                    </a:p>
                  </a:txBody>
                  <a:tcPr/>
                </a:tc>
                <a:tc>
                  <a:txBody>
                    <a:bodyPr/>
                    <a:lstStyle/>
                    <a:p>
                      <a:pPr algn="ctr"/>
                      <a:r>
                        <a:rPr lang="en-CA" dirty="0" smtClean="0"/>
                        <a:t>302</a:t>
                      </a:r>
                      <a:endParaRPr lang="en-CA" dirty="0"/>
                    </a:p>
                  </a:txBody>
                  <a:tcPr/>
                </a:tc>
                <a:tc>
                  <a:txBody>
                    <a:bodyPr/>
                    <a:lstStyle/>
                    <a:p>
                      <a:pPr algn="ctr"/>
                      <a:r>
                        <a:rPr lang="en-CA" dirty="0" smtClean="0"/>
                        <a:t>187</a:t>
                      </a:r>
                      <a:endParaRPr lang="en-CA" dirty="0"/>
                    </a:p>
                  </a:txBody>
                  <a:tcPr/>
                </a:tc>
              </a:tr>
              <a:tr h="370840">
                <a:tc>
                  <a:txBody>
                    <a:bodyPr/>
                    <a:lstStyle/>
                    <a:p>
                      <a:r>
                        <a:rPr lang="en-CA" dirty="0" smtClean="0"/>
                        <a:t>Present Enrolment</a:t>
                      </a:r>
                      <a:endParaRPr lang="en-CA" dirty="0"/>
                    </a:p>
                  </a:txBody>
                  <a:tcPr/>
                </a:tc>
                <a:tc>
                  <a:txBody>
                    <a:bodyPr/>
                    <a:lstStyle/>
                    <a:p>
                      <a:pPr algn="ctr"/>
                      <a:r>
                        <a:rPr lang="en-CA" dirty="0" smtClean="0"/>
                        <a:t>291</a:t>
                      </a:r>
                      <a:endParaRPr lang="en-CA" dirty="0"/>
                    </a:p>
                  </a:txBody>
                  <a:tcPr/>
                </a:tc>
                <a:tc>
                  <a:txBody>
                    <a:bodyPr/>
                    <a:lstStyle/>
                    <a:p>
                      <a:pPr algn="ctr"/>
                      <a:r>
                        <a:rPr lang="en-CA" dirty="0" smtClean="0"/>
                        <a:t>121</a:t>
                      </a:r>
                      <a:endParaRPr lang="en-CA" dirty="0"/>
                    </a:p>
                  </a:txBody>
                  <a:tcPr/>
                </a:tc>
              </a:tr>
              <a:tr h="370840">
                <a:tc>
                  <a:txBody>
                    <a:bodyPr/>
                    <a:lstStyle/>
                    <a:p>
                      <a:r>
                        <a:rPr lang="en-CA" dirty="0" smtClean="0"/>
                        <a:t>%age</a:t>
                      </a:r>
                      <a:r>
                        <a:rPr lang="en-CA" baseline="0" dirty="0" smtClean="0"/>
                        <a:t> Capacity</a:t>
                      </a:r>
                      <a:endParaRPr lang="en-CA" dirty="0"/>
                    </a:p>
                  </a:txBody>
                  <a:tcPr/>
                </a:tc>
                <a:tc>
                  <a:txBody>
                    <a:bodyPr/>
                    <a:lstStyle/>
                    <a:p>
                      <a:pPr algn="ctr"/>
                      <a:r>
                        <a:rPr lang="en-CA" dirty="0" smtClean="0"/>
                        <a:t>96</a:t>
                      </a:r>
                      <a:endParaRPr lang="en-CA" dirty="0"/>
                    </a:p>
                  </a:txBody>
                  <a:tcPr/>
                </a:tc>
                <a:tc>
                  <a:txBody>
                    <a:bodyPr/>
                    <a:lstStyle/>
                    <a:p>
                      <a:pPr algn="ctr"/>
                      <a:r>
                        <a:rPr lang="en-CA" dirty="0" smtClean="0"/>
                        <a:t>64</a:t>
                      </a:r>
                      <a:endParaRPr lang="en-CA" dirty="0"/>
                    </a:p>
                  </a:txBody>
                  <a:tcPr/>
                </a:tc>
              </a:tr>
              <a:tr h="370840">
                <a:tc>
                  <a:txBody>
                    <a:bodyPr/>
                    <a:lstStyle/>
                    <a:p>
                      <a:r>
                        <a:rPr lang="en-CA" dirty="0" smtClean="0"/>
                        <a:t>Available</a:t>
                      </a:r>
                      <a:r>
                        <a:rPr lang="en-CA" baseline="0" dirty="0" smtClean="0"/>
                        <a:t> Pupil Places</a:t>
                      </a:r>
                      <a:endParaRPr lang="en-CA" dirty="0"/>
                    </a:p>
                  </a:txBody>
                  <a:tcPr/>
                </a:tc>
                <a:tc>
                  <a:txBody>
                    <a:bodyPr/>
                    <a:lstStyle/>
                    <a:p>
                      <a:pPr algn="ctr"/>
                      <a:r>
                        <a:rPr lang="en-CA" dirty="0" smtClean="0"/>
                        <a:t>11</a:t>
                      </a:r>
                      <a:endParaRPr lang="en-CA" dirty="0"/>
                    </a:p>
                  </a:txBody>
                  <a:tcPr/>
                </a:tc>
                <a:tc>
                  <a:txBody>
                    <a:bodyPr/>
                    <a:lstStyle/>
                    <a:p>
                      <a:pPr algn="ctr"/>
                      <a:r>
                        <a:rPr lang="en-CA" dirty="0" smtClean="0"/>
                        <a:t>66</a:t>
                      </a:r>
                      <a:endParaRPr lang="en-CA"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 of Temagami Students</a:t>
                      </a:r>
                    </a:p>
                  </a:txBody>
                  <a:tcPr/>
                </a:tc>
                <a:tc>
                  <a:txBody>
                    <a:bodyPr/>
                    <a:lstStyle/>
                    <a:p>
                      <a:pPr algn="ctr"/>
                      <a:r>
                        <a:rPr lang="en-CA" dirty="0" smtClean="0"/>
                        <a:t>23 (8 FI)</a:t>
                      </a:r>
                      <a:endParaRPr lang="en-CA" dirty="0"/>
                    </a:p>
                  </a:txBody>
                  <a:tcPr/>
                </a:tc>
                <a:tc>
                  <a:txBody>
                    <a:bodyPr/>
                    <a:lstStyle/>
                    <a:p>
                      <a:pPr algn="ctr"/>
                      <a:r>
                        <a:rPr lang="en-CA" dirty="0" smtClean="0"/>
                        <a:t>0</a:t>
                      </a:r>
                      <a:endParaRPr lang="en-CA" dirty="0"/>
                    </a:p>
                  </a:txBody>
                  <a:tcPr/>
                </a:tc>
              </a:tr>
              <a:tr h="370840">
                <a:tc>
                  <a:txBody>
                    <a:bodyPr/>
                    <a:lstStyle/>
                    <a:p>
                      <a:r>
                        <a:rPr lang="en-CA" dirty="0" smtClean="0"/>
                        <a:t>Distance from Temagami</a:t>
                      </a:r>
                      <a:endParaRPr lang="en-CA" dirty="0"/>
                    </a:p>
                  </a:txBody>
                  <a:tcPr/>
                </a:tc>
                <a:tc>
                  <a:txBody>
                    <a:bodyPr/>
                    <a:lstStyle/>
                    <a:p>
                      <a:pPr algn="ctr"/>
                      <a:r>
                        <a:rPr lang="en-CA" sz="1800" kern="1200" dirty="0" smtClean="0">
                          <a:solidFill>
                            <a:schemeClr val="dk1"/>
                          </a:solidFill>
                          <a:latin typeface="+mn-lt"/>
                          <a:ea typeface="+mn-ea"/>
                          <a:cs typeface="+mn-cs"/>
                        </a:rPr>
                        <a:t>56 kms</a:t>
                      </a:r>
                      <a:endParaRPr lang="en-CA" dirty="0"/>
                    </a:p>
                  </a:txBody>
                  <a:tcPr/>
                </a:tc>
                <a:tc>
                  <a:txBody>
                    <a:bodyPr/>
                    <a:lstStyle/>
                    <a:p>
                      <a:pPr algn="ctr"/>
                      <a:r>
                        <a:rPr lang="en-CA" sz="1800" kern="1200" dirty="0" smtClean="0">
                          <a:solidFill>
                            <a:schemeClr val="dk1"/>
                          </a:solidFill>
                          <a:latin typeface="+mn-lt"/>
                          <a:ea typeface="+mn-ea"/>
                          <a:cs typeface="+mn-cs"/>
                        </a:rPr>
                        <a:t>48 kms</a:t>
                      </a:r>
                      <a:endParaRPr lang="en-CA" dirty="0"/>
                    </a:p>
                  </a:txBody>
                  <a:tcPr/>
                </a:tc>
              </a:tr>
              <a:tr h="370840">
                <a:tc>
                  <a:txBody>
                    <a:bodyPr/>
                    <a:lstStyle/>
                    <a:p>
                      <a:r>
                        <a:rPr lang="en-CA" dirty="0" smtClean="0"/>
                        <a:t>Total</a:t>
                      </a:r>
                      <a:r>
                        <a:rPr lang="en-CA" baseline="0" dirty="0" smtClean="0"/>
                        <a:t> Travel Time (one way)</a:t>
                      </a:r>
                      <a:endParaRPr lang="en-CA" dirty="0"/>
                    </a:p>
                  </a:txBody>
                  <a:tcPr/>
                </a:tc>
                <a:tc>
                  <a:txBody>
                    <a:bodyPr/>
                    <a:lstStyle/>
                    <a:p>
                      <a:pPr algn="ctr"/>
                      <a:r>
                        <a:rPr lang="en-CA" sz="1800" kern="1200" dirty="0" smtClean="0">
                          <a:solidFill>
                            <a:schemeClr val="dk1"/>
                          </a:solidFill>
                          <a:latin typeface="+mn-lt"/>
                          <a:ea typeface="+mn-ea"/>
                          <a:cs typeface="+mn-cs"/>
                        </a:rPr>
                        <a:t>56 minutes </a:t>
                      </a:r>
                      <a:endParaRPr lang="en-CA" dirty="0"/>
                    </a:p>
                  </a:txBody>
                  <a:tcPr/>
                </a:tc>
                <a:tc>
                  <a:txBody>
                    <a:bodyPr/>
                    <a:lstStyle/>
                    <a:p>
                      <a:pPr algn="ctr"/>
                      <a:r>
                        <a:rPr lang="en-CA" sz="1800" kern="1200" dirty="0" smtClean="0">
                          <a:solidFill>
                            <a:schemeClr val="dk1"/>
                          </a:solidFill>
                          <a:latin typeface="+mn-lt"/>
                          <a:ea typeface="+mn-ea"/>
                          <a:cs typeface="+mn-cs"/>
                        </a:rPr>
                        <a:t>43</a:t>
                      </a:r>
                      <a:r>
                        <a:rPr lang="en-CA" sz="1800" kern="1200" baseline="0" dirty="0" smtClean="0">
                          <a:solidFill>
                            <a:schemeClr val="dk1"/>
                          </a:solidFill>
                          <a:latin typeface="+mn-lt"/>
                          <a:ea typeface="+mn-ea"/>
                          <a:cs typeface="+mn-cs"/>
                        </a:rPr>
                        <a:t> </a:t>
                      </a:r>
                      <a:r>
                        <a:rPr lang="en-CA" sz="1800" kern="1200" dirty="0" smtClean="0">
                          <a:solidFill>
                            <a:schemeClr val="dk1"/>
                          </a:solidFill>
                          <a:latin typeface="+mn-lt"/>
                          <a:ea typeface="+mn-ea"/>
                          <a:cs typeface="+mn-cs"/>
                        </a:rPr>
                        <a:t>minutes </a:t>
                      </a:r>
                      <a:endParaRPr lang="en-CA" dirty="0"/>
                    </a:p>
                  </a:txBody>
                  <a:tcPr/>
                </a:tc>
              </a:tr>
              <a:tr h="370840">
                <a:tc>
                  <a:txBody>
                    <a:bodyPr/>
                    <a:lstStyle/>
                    <a:p>
                      <a:r>
                        <a:rPr lang="en-CA" dirty="0" smtClean="0"/>
                        <a:t>Cost of Bus from Temagami</a:t>
                      </a:r>
                      <a:endParaRPr lang="en-CA" dirty="0"/>
                    </a:p>
                  </a:txBody>
                  <a:tcPr/>
                </a:tc>
                <a:tc>
                  <a:txBody>
                    <a:bodyPr/>
                    <a:lstStyle/>
                    <a:p>
                      <a:pPr algn="ctr"/>
                      <a:r>
                        <a:rPr lang="en-CA" dirty="0" smtClean="0"/>
                        <a:t>$449.35/day</a:t>
                      </a:r>
                      <a:endParaRPr lang="en-CA" dirty="0"/>
                    </a:p>
                  </a:txBody>
                  <a:tcPr/>
                </a:tc>
                <a:tc>
                  <a:txBody>
                    <a:bodyPr/>
                    <a:lstStyle/>
                    <a:p>
                      <a:pPr algn="ctr"/>
                      <a:r>
                        <a:rPr lang="en-CA" sz="1800" kern="1200" dirty="0" smtClean="0">
                          <a:solidFill>
                            <a:schemeClr val="dk1"/>
                          </a:solidFill>
                          <a:latin typeface="+mn-lt"/>
                          <a:ea typeface="+mn-ea"/>
                          <a:cs typeface="+mn-cs"/>
                        </a:rPr>
                        <a:t>$401.04 /day</a:t>
                      </a:r>
                      <a:endParaRPr lang="en-CA" dirty="0"/>
                    </a:p>
                  </a:txBody>
                  <a:tcPr/>
                </a:tc>
              </a:tr>
            </a:tbl>
          </a:graphicData>
        </a:graphic>
      </p:graphicFrame>
      <p:sp>
        <p:nvSpPr>
          <p:cNvPr id="2" name="Title 1"/>
          <p:cNvSpPr>
            <a:spLocks noGrp="1"/>
          </p:cNvSpPr>
          <p:nvPr>
            <p:ph type="title"/>
          </p:nvPr>
        </p:nvSpPr>
        <p:spPr/>
        <p:txBody>
          <a:bodyPr/>
          <a:lstStyle/>
          <a:p>
            <a:r>
              <a:rPr lang="en-CA" b="1" dirty="0" smtClean="0"/>
              <a:t>Background Information</a:t>
            </a:r>
            <a:endParaRPr lang="en-CA"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11125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CA" dirty="0" smtClean="0"/>
                        <a:t>School </a:t>
                      </a:r>
                      <a:endParaRPr lang="en-CA" dirty="0"/>
                    </a:p>
                  </a:txBody>
                  <a:tcPr/>
                </a:tc>
                <a:tc>
                  <a:txBody>
                    <a:bodyPr/>
                    <a:lstStyle/>
                    <a:p>
                      <a:pPr algn="ctr"/>
                      <a:r>
                        <a:rPr lang="en-CA" dirty="0" smtClean="0"/>
                        <a:t>2013-14</a:t>
                      </a:r>
                      <a:endParaRPr lang="en-CA" dirty="0"/>
                    </a:p>
                  </a:txBody>
                  <a:tcPr/>
                </a:tc>
                <a:tc>
                  <a:txBody>
                    <a:bodyPr/>
                    <a:lstStyle/>
                    <a:p>
                      <a:pPr algn="ctr"/>
                      <a:r>
                        <a:rPr lang="en-CA" dirty="0" smtClean="0"/>
                        <a:t>2014-15</a:t>
                      </a:r>
                      <a:endParaRPr lang="en-CA" dirty="0"/>
                    </a:p>
                  </a:txBody>
                  <a:tcPr/>
                </a:tc>
                <a:tc>
                  <a:txBody>
                    <a:bodyPr/>
                    <a:lstStyle/>
                    <a:p>
                      <a:pPr algn="ctr"/>
                      <a:r>
                        <a:rPr lang="en-CA" dirty="0" smtClean="0"/>
                        <a:t>2015-16</a:t>
                      </a:r>
                      <a:endParaRPr lang="en-CA" dirty="0"/>
                    </a:p>
                  </a:txBody>
                  <a:tcPr/>
                </a:tc>
              </a:tr>
              <a:tr h="370840">
                <a:tc>
                  <a:txBody>
                    <a:bodyPr/>
                    <a:lstStyle/>
                    <a:p>
                      <a:r>
                        <a:rPr lang="en-CA" dirty="0" smtClean="0"/>
                        <a:t>ECCS</a:t>
                      </a:r>
                      <a:endParaRPr lang="en-CA" dirty="0"/>
                    </a:p>
                  </a:txBody>
                  <a:tcPr/>
                </a:tc>
                <a:tc>
                  <a:txBody>
                    <a:bodyPr/>
                    <a:lstStyle/>
                    <a:p>
                      <a:pPr algn="ctr"/>
                      <a:r>
                        <a:rPr lang="en-CA" dirty="0" smtClean="0"/>
                        <a:t>219</a:t>
                      </a:r>
                      <a:endParaRPr lang="en-CA" dirty="0"/>
                    </a:p>
                  </a:txBody>
                  <a:tcPr/>
                </a:tc>
                <a:tc>
                  <a:txBody>
                    <a:bodyPr/>
                    <a:lstStyle/>
                    <a:p>
                      <a:pPr algn="ctr"/>
                      <a:r>
                        <a:rPr lang="en-CA" dirty="0" smtClean="0"/>
                        <a:t>193</a:t>
                      </a:r>
                      <a:endParaRPr lang="en-CA" dirty="0"/>
                    </a:p>
                  </a:txBody>
                  <a:tcPr/>
                </a:tc>
                <a:tc>
                  <a:txBody>
                    <a:bodyPr/>
                    <a:lstStyle/>
                    <a:p>
                      <a:pPr algn="ctr"/>
                      <a:r>
                        <a:rPr lang="en-CA" dirty="0" smtClean="0"/>
                        <a:t>172</a:t>
                      </a:r>
                      <a:endParaRPr lang="en-CA" dirty="0"/>
                    </a:p>
                  </a:txBody>
                  <a:tcPr/>
                </a:tc>
              </a:tr>
              <a:tr h="370840">
                <a:tc>
                  <a:txBody>
                    <a:bodyPr/>
                    <a:lstStyle/>
                    <a:p>
                      <a:r>
                        <a:rPr lang="en-CA" dirty="0" smtClean="0"/>
                        <a:t>St.</a:t>
                      </a:r>
                      <a:r>
                        <a:rPr lang="en-CA" baseline="0" dirty="0" smtClean="0"/>
                        <a:t> Patrick</a:t>
                      </a:r>
                      <a:endParaRPr lang="en-CA" dirty="0"/>
                    </a:p>
                  </a:txBody>
                  <a:tcPr/>
                </a:tc>
                <a:tc>
                  <a:txBody>
                    <a:bodyPr/>
                    <a:lstStyle/>
                    <a:p>
                      <a:pPr algn="ctr"/>
                      <a:r>
                        <a:rPr lang="en-CA" dirty="0" smtClean="0"/>
                        <a:t>107</a:t>
                      </a:r>
                      <a:endParaRPr lang="en-CA" dirty="0"/>
                    </a:p>
                  </a:txBody>
                  <a:tcPr/>
                </a:tc>
                <a:tc>
                  <a:txBody>
                    <a:bodyPr/>
                    <a:lstStyle/>
                    <a:p>
                      <a:pPr algn="ctr"/>
                      <a:r>
                        <a:rPr lang="en-CA" dirty="0" smtClean="0"/>
                        <a:t>97</a:t>
                      </a:r>
                      <a:endParaRPr lang="en-CA" dirty="0"/>
                    </a:p>
                  </a:txBody>
                  <a:tcPr/>
                </a:tc>
                <a:tc>
                  <a:txBody>
                    <a:bodyPr/>
                    <a:lstStyle/>
                    <a:p>
                      <a:pPr algn="ctr"/>
                      <a:r>
                        <a:rPr lang="en-CA" dirty="0" smtClean="0"/>
                        <a:t>93</a:t>
                      </a:r>
                      <a:endParaRPr lang="en-CA" dirty="0"/>
                    </a:p>
                  </a:txBody>
                  <a:tcPr/>
                </a:tc>
              </a:tr>
            </a:tbl>
          </a:graphicData>
        </a:graphic>
      </p:graphicFrame>
      <p:sp>
        <p:nvSpPr>
          <p:cNvPr id="2" name="Title 1"/>
          <p:cNvSpPr>
            <a:spLocks noGrp="1"/>
          </p:cNvSpPr>
          <p:nvPr>
            <p:ph type="title"/>
          </p:nvPr>
        </p:nvSpPr>
        <p:spPr/>
        <p:txBody>
          <a:bodyPr>
            <a:normAutofit fontScale="90000"/>
          </a:bodyPr>
          <a:lstStyle/>
          <a:p>
            <a:r>
              <a:rPr lang="en-CA" b="1" dirty="0" smtClean="0"/>
              <a:t>Average Daily Enrolment (ADE) projections</a:t>
            </a:r>
            <a:endParaRPr lang="en-CA" b="1" dirty="0"/>
          </a:p>
        </p:txBody>
      </p:sp>
      <p:sp>
        <p:nvSpPr>
          <p:cNvPr id="5" name="Rectangle 4"/>
          <p:cNvSpPr/>
          <p:nvPr/>
        </p:nvSpPr>
        <p:spPr>
          <a:xfrm>
            <a:off x="539552" y="2852936"/>
            <a:ext cx="7920879" cy="3170099"/>
          </a:xfrm>
          <a:prstGeom prst="rect">
            <a:avLst/>
          </a:prstGeom>
        </p:spPr>
        <p:txBody>
          <a:bodyPr wrap="square">
            <a:spAutoFit/>
          </a:bodyPr>
          <a:lstStyle/>
          <a:p>
            <a:pPr>
              <a:buFont typeface="Arial" pitchFamily="34" charset="0"/>
              <a:buChar char="•"/>
            </a:pPr>
            <a:r>
              <a:rPr lang="en-CA" sz="3200" dirty="0" smtClean="0"/>
              <a:t> </a:t>
            </a:r>
            <a:r>
              <a:rPr lang="en-CA" sz="2800" dirty="0" smtClean="0"/>
              <a:t>Trend in</a:t>
            </a:r>
            <a:r>
              <a:rPr lang="en-CA" sz="2800" baseline="0" dirty="0" smtClean="0"/>
              <a:t> Northern Ontario is declining</a:t>
            </a:r>
            <a:r>
              <a:rPr lang="en-CA" sz="2800" dirty="0" smtClean="0"/>
              <a:t> enrolment.</a:t>
            </a:r>
          </a:p>
          <a:p>
            <a:pPr>
              <a:buFont typeface="Arial" pitchFamily="34" charset="0"/>
              <a:buChar char="•"/>
            </a:pPr>
            <a:r>
              <a:rPr lang="en-CA" sz="2800" dirty="0" smtClean="0"/>
              <a:t> Board needs to be fiscally responsible while at the same time, ensuring that all of our schools are viable.</a:t>
            </a:r>
          </a:p>
          <a:p>
            <a:pPr>
              <a:buFont typeface="Arial" pitchFamily="34" charset="0"/>
              <a:buChar char="•"/>
            </a:pPr>
            <a:r>
              <a:rPr lang="en-CA" sz="2800" dirty="0"/>
              <a:t> </a:t>
            </a:r>
            <a:r>
              <a:rPr lang="en-CA" sz="2800" dirty="0" smtClean="0"/>
              <a:t>Boundary reviews are a part of this process.</a:t>
            </a:r>
            <a:endParaRPr lang="en-CA"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id:image001.jpg@01CD4980.78F90680"/>
          <p:cNvPicPr>
            <a:picLocks noGrp="1"/>
          </p:cNvPicPr>
          <p:nvPr>
            <p:ph idx="1"/>
          </p:nvPr>
        </p:nvPicPr>
        <p:blipFill>
          <a:blip r:embed="rId2" r:link="rId3" cstate="print"/>
          <a:stretch>
            <a:fillRect/>
          </a:stretch>
        </p:blipFill>
        <p:spPr bwMode="auto">
          <a:xfrm>
            <a:off x="1403648" y="1124744"/>
            <a:ext cx="6120679" cy="5544616"/>
          </a:xfrm>
          <a:prstGeom prst="rect">
            <a:avLst/>
          </a:prstGeom>
          <a:noFill/>
          <a:ln w="9525">
            <a:noFill/>
            <a:miter lim="800000"/>
            <a:headEnd/>
            <a:tailEnd/>
          </a:ln>
        </p:spPr>
      </p:pic>
      <p:sp>
        <p:nvSpPr>
          <p:cNvPr id="2" name="Title 1"/>
          <p:cNvSpPr>
            <a:spLocks noGrp="1"/>
          </p:cNvSpPr>
          <p:nvPr>
            <p:ph type="title"/>
          </p:nvPr>
        </p:nvSpPr>
        <p:spPr/>
        <p:txBody>
          <a:bodyPr/>
          <a:lstStyle/>
          <a:p>
            <a:r>
              <a:rPr lang="en-CA" b="1" dirty="0" smtClean="0"/>
              <a:t>Present School Boundaries</a:t>
            </a:r>
            <a:endParaRPr lang="en-CA"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472608"/>
          </a:xfrm>
        </p:spPr>
        <p:txBody>
          <a:bodyPr>
            <a:normAutofit fontScale="92500" lnSpcReduction="10000"/>
          </a:bodyPr>
          <a:lstStyle/>
          <a:p>
            <a:pPr>
              <a:buNone/>
            </a:pPr>
            <a:r>
              <a:rPr lang="en-CA" sz="2400" dirty="0" smtClean="0"/>
              <a:t>   Father in Heaven, Creator of all and source of all goodness and love, please look kindly upon us and receive our heartfelt gratitude in this time of giving thanks. </a:t>
            </a:r>
            <a:br>
              <a:rPr lang="en-CA" sz="2400" dirty="0" smtClean="0"/>
            </a:br>
            <a:r>
              <a:rPr lang="en-CA" sz="2400" dirty="0" smtClean="0"/>
              <a:t/>
            </a:r>
            <a:br>
              <a:rPr lang="en-CA" sz="2400" dirty="0" smtClean="0"/>
            </a:br>
            <a:r>
              <a:rPr lang="en-CA" sz="2400" dirty="0" smtClean="0"/>
              <a:t>Thank you for all the graces and blessings You have bestowed upon us, both spiritual and temporal: our faith and religious heritage, our food and shelter, our health, the love we have for one another and our family and friends. </a:t>
            </a:r>
            <a:br>
              <a:rPr lang="en-CA" sz="2400" dirty="0" smtClean="0"/>
            </a:br>
            <a:r>
              <a:rPr lang="en-CA" sz="2400" dirty="0" smtClean="0"/>
              <a:t/>
            </a:r>
            <a:br>
              <a:rPr lang="en-CA" sz="2400" dirty="0" smtClean="0"/>
            </a:br>
            <a:r>
              <a:rPr lang="en-CA" sz="2400" dirty="0" smtClean="0"/>
              <a:t>Dear Father, in Your infinite generosity, please grant us continued graces and blessing throughout the coming year. </a:t>
            </a:r>
            <a:br>
              <a:rPr lang="en-CA" sz="2400" dirty="0" smtClean="0"/>
            </a:br>
            <a:r>
              <a:rPr lang="en-CA" sz="2400" dirty="0" smtClean="0"/>
              <a:t/>
            </a:r>
            <a:br>
              <a:rPr lang="en-CA" sz="2400" dirty="0" smtClean="0"/>
            </a:br>
            <a:r>
              <a:rPr lang="en-CA" sz="2400" dirty="0" smtClean="0"/>
              <a:t>This we ask in the Name of Jesus, Your Son and our Brother. Amen</a:t>
            </a:r>
            <a:endParaRPr lang="en-CA" dirty="0"/>
          </a:p>
        </p:txBody>
      </p:sp>
      <p:sp>
        <p:nvSpPr>
          <p:cNvPr id="3" name="Title 2"/>
          <p:cNvSpPr>
            <a:spLocks noGrp="1"/>
          </p:cNvSpPr>
          <p:nvPr>
            <p:ph type="title"/>
          </p:nvPr>
        </p:nvSpPr>
        <p:spPr/>
        <p:txBody>
          <a:bodyPr>
            <a:normAutofit/>
          </a:bodyPr>
          <a:lstStyle/>
          <a:p>
            <a:r>
              <a:rPr lang="en-CA" dirty="0" smtClean="0"/>
              <a:t>Thanksgiving Prayer </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72008"/>
          </a:xfrm>
        </p:spPr>
        <p:txBody>
          <a:bodyPr>
            <a:noAutofit/>
          </a:bodyPr>
          <a:lstStyle/>
          <a:p>
            <a:r>
              <a:rPr lang="en-CA" sz="2400" dirty="0" smtClean="0"/>
              <a:t>NCDSB website page with information</a:t>
            </a:r>
          </a:p>
          <a:p>
            <a:r>
              <a:rPr lang="en-CA" sz="2400" dirty="0" smtClean="0"/>
              <a:t>NCDSB website </a:t>
            </a:r>
            <a:r>
              <a:rPr lang="en-CA" sz="2400" dirty="0"/>
              <a:t>feedback </a:t>
            </a:r>
            <a:r>
              <a:rPr lang="en-CA" sz="2400" dirty="0" smtClean="0"/>
              <a:t>form</a:t>
            </a:r>
          </a:p>
          <a:p>
            <a:r>
              <a:rPr lang="en-CA" sz="2400" dirty="0" smtClean="0"/>
              <a:t>NCDSB contact person to receive emails or phone calls</a:t>
            </a:r>
          </a:p>
          <a:p>
            <a:r>
              <a:rPr lang="en-CA" sz="2400" dirty="0" smtClean="0"/>
              <a:t>Media advisories/releases</a:t>
            </a:r>
          </a:p>
          <a:p>
            <a:r>
              <a:rPr lang="en-CA" sz="2400" dirty="0" smtClean="0"/>
              <a:t>Letter to School communities in affected regions</a:t>
            </a:r>
          </a:p>
          <a:p>
            <a:r>
              <a:rPr lang="en-CA" sz="2400" dirty="0" smtClean="0"/>
              <a:t>Letter to Parents directly affected by Boundary Review</a:t>
            </a:r>
          </a:p>
          <a:p>
            <a:r>
              <a:rPr lang="en-CA" sz="2400" dirty="0" smtClean="0"/>
              <a:t>Letter to all Parents regarding the Public meetings</a:t>
            </a:r>
          </a:p>
          <a:p>
            <a:pPr>
              <a:buNone/>
            </a:pPr>
            <a:r>
              <a:rPr lang="en-CA" sz="2400" dirty="0" smtClean="0"/>
              <a:t>   scheduled for BRC at ECCS &amp; St. Patrick Catholic School</a:t>
            </a:r>
          </a:p>
          <a:p>
            <a:r>
              <a:rPr lang="en-CA" sz="2400" dirty="0" smtClean="0"/>
              <a:t>Public Meetings in affected Boundary Review area</a:t>
            </a:r>
          </a:p>
          <a:p>
            <a:r>
              <a:rPr lang="en-CA" sz="2400" dirty="0" smtClean="0"/>
              <a:t>Public Board of Trustee Meeting</a:t>
            </a:r>
            <a:endParaRPr lang="en-CA" sz="2400" dirty="0"/>
          </a:p>
        </p:txBody>
      </p:sp>
      <p:sp>
        <p:nvSpPr>
          <p:cNvPr id="2" name="Title 1"/>
          <p:cNvSpPr>
            <a:spLocks noGrp="1"/>
          </p:cNvSpPr>
          <p:nvPr>
            <p:ph type="title"/>
          </p:nvPr>
        </p:nvSpPr>
        <p:spPr/>
        <p:txBody>
          <a:bodyPr>
            <a:normAutofit fontScale="90000"/>
          </a:bodyPr>
          <a:lstStyle/>
          <a:p>
            <a:r>
              <a:rPr lang="en-CA" b="1" dirty="0" smtClean="0"/>
              <a:t>Public Consultation/Communications</a:t>
            </a:r>
            <a:endParaRPr lang="en-CA"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ctr">
              <a:buNone/>
            </a:pPr>
            <a:endParaRPr kumimoji="0" lang="en-US"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hlinkClick r:id="rId2"/>
            </a:endParaRPr>
          </a:p>
          <a:p>
            <a:pPr lvl="0" algn="ctr">
              <a:buNone/>
            </a:pPr>
            <a:endParaRPr lang="en-US" b="1" dirty="0">
              <a:solidFill>
                <a:srgbClr val="000000"/>
              </a:solidFill>
              <a:latin typeface="Arial" pitchFamily="34" charset="0"/>
              <a:ea typeface="Times New Roman" pitchFamily="18" charset="0"/>
              <a:cs typeface="Arial" pitchFamily="34" charset="0"/>
              <a:hlinkClick r:id="rId2"/>
            </a:endParaRPr>
          </a:p>
          <a:p>
            <a:pPr lvl="0" algn="ctr">
              <a:buNone/>
            </a:pPr>
            <a:r>
              <a:rPr kumimoji="0" lang="en-US" b="1" i="0" u="none" strike="noStrike" cap="none" normalizeH="0" baseline="0" dirty="0" smtClean="0">
                <a:ln>
                  <a:noFill/>
                </a:ln>
                <a:solidFill>
                  <a:srgbClr val="000000"/>
                </a:solidFill>
                <a:effectLst/>
                <a:latin typeface="+mj-lt"/>
                <a:ea typeface="Times New Roman" pitchFamily="18" charset="0"/>
                <a:cs typeface="Arial" pitchFamily="34" charset="0"/>
                <a:hlinkClick r:id="rId2"/>
              </a:rPr>
              <a:t>www.ncdsb.on.ca</a:t>
            </a:r>
            <a:endParaRPr kumimoji="0" lang="en-US" sz="800" b="0" i="0" u="none" strike="noStrike" cap="none" normalizeH="0" baseline="0" dirty="0" smtClean="0">
              <a:ln>
                <a:noFill/>
              </a:ln>
              <a:solidFill>
                <a:schemeClr val="tx1"/>
              </a:solidFill>
              <a:effectLst/>
              <a:latin typeface="+mj-lt"/>
              <a:cs typeface="Arial" pitchFamily="34" charset="0"/>
            </a:endParaRPr>
          </a:p>
          <a:p>
            <a:endParaRPr lang="en-CA" dirty="0"/>
          </a:p>
        </p:txBody>
      </p:sp>
      <p:sp>
        <p:nvSpPr>
          <p:cNvPr id="2" name="Title 1"/>
          <p:cNvSpPr>
            <a:spLocks noGrp="1"/>
          </p:cNvSpPr>
          <p:nvPr>
            <p:ph type="title"/>
          </p:nvPr>
        </p:nvSpPr>
        <p:spPr/>
        <p:txBody>
          <a:bodyPr/>
          <a:lstStyle/>
          <a:p>
            <a:r>
              <a:rPr lang="en-CA" dirty="0" smtClean="0"/>
              <a:t>Support Materials</a:t>
            </a:r>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517232"/>
          </a:xfrm>
        </p:spPr>
        <p:txBody>
          <a:bodyPr>
            <a:normAutofit fontScale="62500" lnSpcReduction="20000"/>
          </a:bodyPr>
          <a:lstStyle/>
          <a:p>
            <a:r>
              <a:rPr lang="en-CA" sz="4300" dirty="0">
                <a:latin typeface="+mj-lt"/>
              </a:rPr>
              <a:t>1st BRC Public Consultation meeting in Temagami ‐ October </a:t>
            </a:r>
            <a:r>
              <a:rPr lang="en-CA" sz="4300" dirty="0" smtClean="0">
                <a:latin typeface="+mj-lt"/>
              </a:rPr>
              <a:t>16, </a:t>
            </a:r>
            <a:r>
              <a:rPr lang="en-CA" sz="4300" dirty="0">
                <a:latin typeface="+mj-lt"/>
              </a:rPr>
              <a:t>6:30 pm to 8:00 pm </a:t>
            </a:r>
            <a:r>
              <a:rPr lang="en-CA" sz="4300" dirty="0" smtClean="0">
                <a:latin typeface="+mj-lt"/>
              </a:rPr>
              <a:t>at </a:t>
            </a:r>
            <a:r>
              <a:rPr lang="en-CA" sz="4300" dirty="0">
                <a:latin typeface="+mj-lt"/>
              </a:rPr>
              <a:t>the Welcome </a:t>
            </a:r>
            <a:r>
              <a:rPr lang="en-CA" sz="4300" dirty="0" smtClean="0">
                <a:latin typeface="+mj-lt"/>
              </a:rPr>
              <a:t>Centre</a:t>
            </a:r>
            <a:endParaRPr lang="en-CA" sz="4300" dirty="0">
              <a:latin typeface="+mj-lt"/>
            </a:endParaRPr>
          </a:p>
          <a:p>
            <a:r>
              <a:rPr lang="en-CA" sz="4300" dirty="0">
                <a:latin typeface="+mj-lt"/>
              </a:rPr>
              <a:t>2nd BRC Public consultation meeting in Cobalt – October </a:t>
            </a:r>
            <a:r>
              <a:rPr lang="en-CA" sz="4300" dirty="0" smtClean="0">
                <a:latin typeface="+mj-lt"/>
              </a:rPr>
              <a:t>21, </a:t>
            </a:r>
            <a:r>
              <a:rPr lang="en-CA" sz="4300" dirty="0">
                <a:latin typeface="+mj-lt"/>
              </a:rPr>
              <a:t>6:30 pm to 8:00 pm at St. </a:t>
            </a:r>
            <a:r>
              <a:rPr lang="en-CA" sz="4300" dirty="0" smtClean="0">
                <a:latin typeface="+mj-lt"/>
              </a:rPr>
              <a:t>Patrick Catholic </a:t>
            </a:r>
            <a:r>
              <a:rPr lang="en-CA" sz="4300" dirty="0">
                <a:latin typeface="+mj-lt"/>
              </a:rPr>
              <a:t>School.</a:t>
            </a:r>
          </a:p>
          <a:p>
            <a:r>
              <a:rPr lang="en-CA" sz="4300" dirty="0">
                <a:latin typeface="+mj-lt"/>
              </a:rPr>
              <a:t>BRC </a:t>
            </a:r>
            <a:r>
              <a:rPr lang="en-CA" sz="4300" dirty="0" smtClean="0">
                <a:latin typeface="+mj-lt"/>
              </a:rPr>
              <a:t>Videoconference </a:t>
            </a:r>
            <a:r>
              <a:rPr lang="en-CA" sz="4300" dirty="0">
                <a:latin typeface="+mj-lt"/>
              </a:rPr>
              <a:t>Meeting to compile Feedback and prepare written report October </a:t>
            </a:r>
            <a:r>
              <a:rPr lang="en-CA" sz="4300" dirty="0" smtClean="0">
                <a:latin typeface="+mj-lt"/>
              </a:rPr>
              <a:t>21</a:t>
            </a:r>
            <a:endParaRPr lang="en-CA" sz="4300" dirty="0">
              <a:latin typeface="+mj-lt"/>
            </a:endParaRPr>
          </a:p>
          <a:p>
            <a:r>
              <a:rPr lang="en-CA" sz="4300" dirty="0">
                <a:latin typeface="+mj-lt"/>
              </a:rPr>
              <a:t>Make BRC Report recommendations and decisions public</a:t>
            </a:r>
          </a:p>
          <a:p>
            <a:r>
              <a:rPr lang="en-CA" sz="4300" dirty="0">
                <a:latin typeface="+mj-lt"/>
              </a:rPr>
              <a:t>Present BRC findings &amp; recommendations and Senior Staff comments to Board of Trustees </a:t>
            </a:r>
            <a:r>
              <a:rPr lang="en-CA" sz="4300" dirty="0" smtClean="0">
                <a:latin typeface="+mj-lt"/>
              </a:rPr>
              <a:t>at Oct</a:t>
            </a:r>
            <a:r>
              <a:rPr lang="en-CA" sz="4300" dirty="0">
                <a:latin typeface="+mj-lt"/>
              </a:rPr>
              <a:t>. </a:t>
            </a:r>
            <a:r>
              <a:rPr lang="en-CA" sz="4300" dirty="0" smtClean="0">
                <a:latin typeface="+mj-lt"/>
              </a:rPr>
              <a:t>30</a:t>
            </a:r>
            <a:r>
              <a:rPr lang="en-CA" sz="4300" baseline="30000" dirty="0" smtClean="0">
                <a:latin typeface="+mj-lt"/>
              </a:rPr>
              <a:t>th</a:t>
            </a:r>
            <a:r>
              <a:rPr lang="en-CA" sz="4300" dirty="0" smtClean="0">
                <a:latin typeface="+mj-lt"/>
              </a:rPr>
              <a:t>  </a:t>
            </a:r>
            <a:r>
              <a:rPr lang="en-CA" sz="4300" dirty="0">
                <a:latin typeface="+mj-lt"/>
              </a:rPr>
              <a:t>Board of Trustees </a:t>
            </a:r>
            <a:r>
              <a:rPr lang="en-CA" sz="4300" dirty="0" smtClean="0">
                <a:latin typeface="+mj-lt"/>
              </a:rPr>
              <a:t>meeting - allow </a:t>
            </a:r>
            <a:r>
              <a:rPr lang="en-CA" sz="4300" dirty="0">
                <a:latin typeface="+mj-lt"/>
              </a:rPr>
              <a:t>for public </a:t>
            </a:r>
            <a:r>
              <a:rPr lang="en-CA" sz="4300" dirty="0" smtClean="0">
                <a:latin typeface="+mj-lt"/>
              </a:rPr>
              <a:t>delegations </a:t>
            </a:r>
            <a:r>
              <a:rPr lang="en-CA" sz="4300" dirty="0">
                <a:latin typeface="+mj-lt"/>
              </a:rPr>
              <a:t>to be heard by </a:t>
            </a:r>
            <a:r>
              <a:rPr lang="en-CA" sz="4300" dirty="0" smtClean="0">
                <a:latin typeface="+mj-lt"/>
              </a:rPr>
              <a:t>Board</a:t>
            </a:r>
            <a:r>
              <a:rPr lang="en-CA" dirty="0" smtClean="0">
                <a:latin typeface="+mj-lt"/>
              </a:rPr>
              <a:t>.</a:t>
            </a:r>
            <a:endParaRPr lang="en-CA" dirty="0">
              <a:latin typeface="+mj-lt"/>
            </a:endParaRPr>
          </a:p>
        </p:txBody>
      </p:sp>
      <p:sp>
        <p:nvSpPr>
          <p:cNvPr id="2" name="Title 1"/>
          <p:cNvSpPr>
            <a:spLocks noGrp="1"/>
          </p:cNvSpPr>
          <p:nvPr>
            <p:ph type="title"/>
          </p:nvPr>
        </p:nvSpPr>
        <p:spPr>
          <a:xfrm>
            <a:off x="457200" y="274638"/>
            <a:ext cx="8229600" cy="1426170"/>
          </a:xfrm>
        </p:spPr>
        <p:txBody>
          <a:bodyPr>
            <a:normAutofit fontScale="90000"/>
          </a:bodyPr>
          <a:lstStyle/>
          <a:p>
            <a:r>
              <a:rPr lang="en-US" b="1" dirty="0" smtClean="0">
                <a:latin typeface="+mn-lt"/>
                <a:ea typeface="Times New Roman" pitchFamily="18" charset="0"/>
                <a:cs typeface="Arial" pitchFamily="34" charset="0"/>
              </a:rPr>
              <a:t>Date and Purpose of Next Public Meetings</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C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CA" dirty="0"/>
          </a:p>
        </p:txBody>
      </p:sp>
      <p:sp>
        <p:nvSpPr>
          <p:cNvPr id="2" name="Title 1"/>
          <p:cNvSpPr>
            <a:spLocks noGrp="1"/>
          </p:cNvSpPr>
          <p:nvPr>
            <p:ph type="title"/>
          </p:nvPr>
        </p:nvSpPr>
        <p:spPr>
          <a:xfrm>
            <a:off x="457200" y="274638"/>
            <a:ext cx="8229600" cy="1642194"/>
          </a:xfrm>
        </p:spPr>
        <p:txBody>
          <a:bodyPr>
            <a:normAutofit fontScale="90000"/>
          </a:bodyPr>
          <a:lstStyle/>
          <a:p>
            <a:r>
              <a:rPr lang="en-US" b="1" dirty="0" smtClean="0">
                <a:latin typeface="Arial" pitchFamily="34" charset="0"/>
                <a:ea typeface="Times New Roman" pitchFamily="18" charset="0"/>
                <a:cs typeface="Arial" pitchFamily="34" charset="0"/>
              </a:rPr>
              <a:t>Community Input/Questions &amp; Answers</a:t>
            </a:r>
            <a:r>
              <a:rPr lang="en-US" dirty="0" smtClean="0">
                <a:latin typeface="Arial" pitchFamily="34" charset="0"/>
                <a:cs typeface="Arial" pitchFamily="34" charset="0"/>
              </a:rPr>
              <a:t/>
            </a:r>
            <a:br>
              <a:rPr lang="en-US" dirty="0" smtClean="0">
                <a:latin typeface="Arial" pitchFamily="34" charset="0"/>
                <a:cs typeface="Arial" pitchFamily="34" charset="0"/>
              </a:rPr>
            </a:br>
            <a:endParaRPr lang="en-CA" dirty="0"/>
          </a:p>
        </p:txBody>
      </p:sp>
      <p:pic>
        <p:nvPicPr>
          <p:cNvPr id="1027" name="Picture 3" descr="C:\Users\gsheculski\AppData\Local\Microsoft\Windows\Temporary Internet Files\Content.IE5\F20RJ0FL\MC900283365[1].wmf"/>
          <p:cNvPicPr>
            <a:picLocks noChangeAspect="1" noChangeArrowheads="1"/>
          </p:cNvPicPr>
          <p:nvPr/>
        </p:nvPicPr>
        <p:blipFill>
          <a:blip r:embed="rId2" cstate="print"/>
          <a:srcRect/>
          <a:stretch>
            <a:fillRect/>
          </a:stretch>
        </p:blipFill>
        <p:spPr bwMode="auto">
          <a:xfrm>
            <a:off x="3665372" y="2515514"/>
            <a:ext cx="1813255" cy="1826971"/>
          </a:xfrm>
          <a:prstGeom prst="rect">
            <a:avLst/>
          </a:prstGeom>
          <a:noFill/>
        </p:spPr>
      </p:pic>
      <p:pic>
        <p:nvPicPr>
          <p:cNvPr id="1030" name="Picture 6" descr="C:\Users\gsheculski\AppData\Local\Microsoft\Windows\Temporary Internet Files\Content.IE5\F20RJ0FL\MC900283365[1].wmf"/>
          <p:cNvPicPr>
            <a:picLocks noChangeAspect="1" noChangeArrowheads="1"/>
          </p:cNvPicPr>
          <p:nvPr/>
        </p:nvPicPr>
        <p:blipFill>
          <a:blip r:embed="rId2" cstate="print"/>
          <a:srcRect/>
          <a:stretch>
            <a:fillRect/>
          </a:stretch>
        </p:blipFill>
        <p:spPr bwMode="auto">
          <a:xfrm>
            <a:off x="1979712" y="2515514"/>
            <a:ext cx="5184576" cy="314573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5256584"/>
          </a:xfrm>
        </p:spPr>
        <p:txBody>
          <a:bodyPr>
            <a:normAutofit fontScale="92500" lnSpcReduction="20000"/>
          </a:bodyPr>
          <a:lstStyle/>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Prayer </a:t>
            </a:r>
          </a:p>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Welcome </a:t>
            </a:r>
          </a:p>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Boundary Review Terms of Reference</a:t>
            </a:r>
          </a:p>
          <a:p>
            <a:pPr eaLnBrk="0" fontAlgn="base" hangingPunct="0">
              <a:lnSpc>
                <a:spcPct val="150000"/>
              </a:lnSpc>
              <a:spcBef>
                <a:spcPct val="0"/>
              </a:spcBef>
              <a:spcAft>
                <a:spcPct val="0"/>
              </a:spcAft>
              <a:buFont typeface="+mj-lt"/>
              <a:buAutoNum type="arabicPeriod"/>
            </a:pPr>
            <a:r>
              <a:rPr lang="en-CA" sz="2100" dirty="0" smtClean="0">
                <a:latin typeface="+mj-lt"/>
                <a:cs typeface="Arial" pitchFamily="34" charset="0"/>
              </a:rPr>
              <a:t>Boundary Review Committee</a:t>
            </a:r>
            <a:r>
              <a:rPr lang="en-US" sz="2100" dirty="0" smtClean="0">
                <a:latin typeface="+mj-lt"/>
                <a:ea typeface="Times New Roman" pitchFamily="18" charset="0"/>
                <a:cs typeface="Arial" pitchFamily="34" charset="0"/>
              </a:rPr>
              <a:t> Membership/Introductions	</a:t>
            </a:r>
            <a:endParaRPr lang="en-US" sz="2100" dirty="0" smtClean="0">
              <a:latin typeface="+mj-lt"/>
              <a:cs typeface="Arial" pitchFamily="34" charset="0"/>
            </a:endParaRPr>
          </a:p>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Purpose of the Boundary Review</a:t>
            </a:r>
          </a:p>
          <a:p>
            <a:pPr eaLnBrk="0" fontAlgn="base" hangingPunct="0">
              <a:lnSpc>
                <a:spcPct val="150000"/>
              </a:lnSpc>
              <a:spcBef>
                <a:spcPct val="0"/>
              </a:spcBef>
              <a:spcAft>
                <a:spcPct val="0"/>
              </a:spcAft>
              <a:buFont typeface="+mj-lt"/>
              <a:buAutoNum type="arabicPeriod"/>
            </a:pPr>
            <a:r>
              <a:rPr kumimoji="0" lang="en-US" sz="2100" i="0" u="none" strike="noStrike" cap="none" normalizeH="0" baseline="0" dirty="0" smtClean="0">
                <a:ln>
                  <a:noFill/>
                </a:ln>
                <a:solidFill>
                  <a:schemeClr val="tx1"/>
                </a:solidFill>
                <a:effectLst/>
                <a:latin typeface="+mj-lt"/>
                <a:ea typeface="Times New Roman" pitchFamily="18" charset="0"/>
                <a:cs typeface="Arial" pitchFamily="34" charset="0"/>
              </a:rPr>
              <a:t>NCDSB Guiding Principles</a:t>
            </a:r>
            <a:endParaRPr lang="en-US" sz="2100" dirty="0" smtClean="0">
              <a:latin typeface="+mj-lt"/>
              <a:cs typeface="Arial" pitchFamily="34" charset="0"/>
            </a:endParaRPr>
          </a:p>
          <a:p>
            <a:pPr eaLnBrk="0" fontAlgn="base" hangingPunct="0">
              <a:lnSpc>
                <a:spcPct val="150000"/>
              </a:lnSpc>
              <a:spcBef>
                <a:spcPct val="0"/>
              </a:spcBef>
              <a:spcAft>
                <a:spcPct val="0"/>
              </a:spcAft>
              <a:buFont typeface="+mj-lt"/>
              <a:buAutoNum type="arabicPeriod"/>
            </a:pPr>
            <a:r>
              <a:rPr lang="en-CA" sz="2100" dirty="0" smtClean="0">
                <a:latin typeface="+mj-lt"/>
                <a:cs typeface="Arial" pitchFamily="34" charset="0"/>
              </a:rPr>
              <a:t>Boundary Review Committee Mandate</a:t>
            </a:r>
          </a:p>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Background Information </a:t>
            </a:r>
          </a:p>
          <a:p>
            <a:pPr eaLnBrk="0" fontAlgn="base" hangingPunct="0">
              <a:lnSpc>
                <a:spcPct val="150000"/>
              </a:lnSpc>
              <a:spcBef>
                <a:spcPct val="0"/>
              </a:spcBef>
              <a:spcAft>
                <a:spcPct val="0"/>
              </a:spcAft>
              <a:buFont typeface="+mj-lt"/>
              <a:buAutoNum type="arabicPeriod"/>
            </a:pPr>
            <a:r>
              <a:rPr lang="en-CA" sz="2100" dirty="0" smtClean="0">
                <a:latin typeface="+mj-lt"/>
                <a:cs typeface="Arial" pitchFamily="34" charset="0"/>
              </a:rPr>
              <a:t>Present School Boundaries</a:t>
            </a:r>
          </a:p>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Public Consultation/Communications</a:t>
            </a:r>
            <a:endParaRPr lang="en-US" sz="2100" dirty="0" smtClean="0">
              <a:latin typeface="+mj-lt"/>
              <a:cs typeface="Arial" pitchFamily="34" charset="0"/>
            </a:endParaRPr>
          </a:p>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Supporting Materials</a:t>
            </a:r>
            <a:endParaRPr lang="en-US" sz="2100" dirty="0" smtClean="0">
              <a:latin typeface="+mj-lt"/>
              <a:cs typeface="Arial" pitchFamily="34" charset="0"/>
            </a:endParaRPr>
          </a:p>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Date and Purpose of Next Public Meetings</a:t>
            </a:r>
          </a:p>
          <a:p>
            <a:pPr eaLnBrk="0" fontAlgn="base" hangingPunct="0">
              <a:lnSpc>
                <a:spcPct val="150000"/>
              </a:lnSpc>
              <a:spcBef>
                <a:spcPct val="0"/>
              </a:spcBef>
              <a:spcAft>
                <a:spcPct val="0"/>
              </a:spcAft>
              <a:buFont typeface="+mj-lt"/>
              <a:buAutoNum type="arabicPeriod"/>
            </a:pPr>
            <a:r>
              <a:rPr lang="en-US" sz="2100" dirty="0" smtClean="0">
                <a:latin typeface="+mj-lt"/>
                <a:ea typeface="Times New Roman" pitchFamily="18" charset="0"/>
                <a:cs typeface="Arial" pitchFamily="34" charset="0"/>
              </a:rPr>
              <a:t>Community Input/Questions &amp; Answers</a:t>
            </a:r>
            <a:endParaRPr lang="en-US" sz="2100" dirty="0" smtClean="0">
              <a:latin typeface="+mj-lt"/>
              <a:cs typeface="Arial" pitchFamily="34" charset="0"/>
            </a:endParaRPr>
          </a:p>
          <a:p>
            <a:pPr eaLnBrk="0" fontAlgn="base" hangingPunct="0">
              <a:lnSpc>
                <a:spcPct val="150000"/>
              </a:lnSpc>
              <a:spcBef>
                <a:spcPct val="0"/>
              </a:spcBef>
              <a:spcAft>
                <a:spcPct val="0"/>
              </a:spcAft>
              <a:buFont typeface="+mj-lt"/>
              <a:buAutoNum type="arabicPeriod"/>
            </a:pPr>
            <a:endParaRPr lang="en-US" sz="2100" dirty="0" smtClean="0">
              <a:latin typeface="+mj-lt"/>
              <a:cs typeface="Arial" pitchFamily="34" charset="0"/>
            </a:endParaRPr>
          </a:p>
          <a:p>
            <a:endParaRPr lang="en-CA" dirty="0"/>
          </a:p>
        </p:txBody>
      </p:sp>
      <p:sp>
        <p:nvSpPr>
          <p:cNvPr id="2" name="Title 1"/>
          <p:cNvSpPr>
            <a:spLocks noGrp="1"/>
          </p:cNvSpPr>
          <p:nvPr>
            <p:ph type="title"/>
          </p:nvPr>
        </p:nvSpPr>
        <p:spPr/>
        <p:txBody>
          <a:bodyPr>
            <a:noAutofit/>
          </a:bodyPr>
          <a:lstStyle/>
          <a:p>
            <a:r>
              <a:rPr lang="en-CA" sz="4000" dirty="0" smtClean="0"/>
              <a:t>Boundary Review Public Consultation Agenda</a:t>
            </a:r>
            <a:endParaRPr lang="en-CA"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just" eaLnBrk="0" fontAlgn="base" hangingPunct="0">
              <a:lnSpc>
                <a:spcPct val="150000"/>
              </a:lnSpc>
              <a:spcBef>
                <a:spcPct val="0"/>
              </a:spcBef>
              <a:spcAft>
                <a:spcPct val="0"/>
              </a:spcAft>
              <a:buFontTx/>
              <a:buChar char="•"/>
              <a:tabLst>
                <a:tab pos="0" algn="l"/>
              </a:tabLst>
            </a:pPr>
            <a:r>
              <a:rPr lang="en-US" sz="2400" dirty="0" smtClean="0">
                <a:latin typeface="+mj-lt"/>
                <a:ea typeface="Times New Roman" pitchFamily="18" charset="0"/>
                <a:cs typeface="Arial" pitchFamily="34" charset="0"/>
              </a:rPr>
              <a:t>All BRC meetings are held in public;</a:t>
            </a:r>
            <a:endParaRPr lang="en-US" sz="2400" dirty="0" smtClean="0">
              <a:latin typeface="+mj-lt"/>
              <a:cs typeface="Arial" pitchFamily="34" charset="0"/>
            </a:endParaRPr>
          </a:p>
          <a:p>
            <a:pPr lvl="1" algn="just" eaLnBrk="0" fontAlgn="base" hangingPunct="0">
              <a:lnSpc>
                <a:spcPct val="150000"/>
              </a:lnSpc>
              <a:spcBef>
                <a:spcPct val="0"/>
              </a:spcBef>
              <a:spcAft>
                <a:spcPct val="0"/>
              </a:spcAft>
              <a:buFontTx/>
              <a:buChar char="•"/>
              <a:tabLst>
                <a:tab pos="0" algn="l"/>
              </a:tabLst>
            </a:pPr>
            <a:r>
              <a:rPr lang="en-US" sz="2400" dirty="0" smtClean="0">
                <a:latin typeface="+mj-lt"/>
                <a:ea typeface="Times New Roman" pitchFamily="18" charset="0"/>
                <a:cs typeface="Arial" pitchFamily="34" charset="0"/>
              </a:rPr>
              <a:t>All audience members must register at entrance;</a:t>
            </a:r>
            <a:endParaRPr lang="en-US" sz="2400" dirty="0" smtClean="0">
              <a:latin typeface="+mj-lt"/>
              <a:cs typeface="Arial" pitchFamily="34" charset="0"/>
            </a:endParaRPr>
          </a:p>
          <a:p>
            <a:pPr lvl="1" algn="just" eaLnBrk="0" fontAlgn="base" hangingPunct="0">
              <a:lnSpc>
                <a:spcPct val="150000"/>
              </a:lnSpc>
              <a:spcBef>
                <a:spcPct val="0"/>
              </a:spcBef>
              <a:spcAft>
                <a:spcPct val="0"/>
              </a:spcAft>
              <a:buFontTx/>
              <a:buChar char="•"/>
              <a:tabLst>
                <a:tab pos="0" algn="l"/>
              </a:tabLst>
            </a:pPr>
            <a:r>
              <a:rPr lang="en-US" sz="2400" dirty="0" smtClean="0">
                <a:latin typeface="+mj-lt"/>
                <a:ea typeface="Times New Roman" pitchFamily="18" charset="0"/>
                <a:cs typeface="Arial" pitchFamily="34" charset="0"/>
              </a:rPr>
              <a:t>No banners, placards, posters, photos will be displayed during the meeting as a means of influencing the committee;</a:t>
            </a:r>
            <a:endParaRPr lang="en-US" sz="2400" dirty="0" smtClean="0">
              <a:latin typeface="+mj-lt"/>
              <a:cs typeface="Arial" pitchFamily="34" charset="0"/>
            </a:endParaRPr>
          </a:p>
          <a:p>
            <a:pPr lvl="1" algn="just" eaLnBrk="0" fontAlgn="base" hangingPunct="0">
              <a:lnSpc>
                <a:spcPct val="150000"/>
              </a:lnSpc>
              <a:spcBef>
                <a:spcPct val="0"/>
              </a:spcBef>
              <a:spcAft>
                <a:spcPct val="0"/>
              </a:spcAft>
              <a:buFontTx/>
              <a:buChar char="•"/>
              <a:tabLst>
                <a:tab pos="0" algn="l"/>
              </a:tabLst>
            </a:pPr>
            <a:r>
              <a:rPr lang="en-US" sz="2400" dirty="0" smtClean="0">
                <a:latin typeface="+mj-lt"/>
                <a:ea typeface="Times New Roman" pitchFamily="18" charset="0"/>
                <a:cs typeface="Arial" pitchFamily="34" charset="0"/>
              </a:rPr>
              <a:t>The meeting falls under the direction of the Chair and the Chair shall exercise such discipline as is necessary to maintain order.</a:t>
            </a:r>
            <a:endParaRPr lang="en-US" sz="2400" dirty="0" smtClean="0">
              <a:latin typeface="+mj-lt"/>
              <a:cs typeface="Arial" pitchFamily="34" charset="0"/>
            </a:endParaRPr>
          </a:p>
          <a:p>
            <a:endParaRPr lang="en-CA" dirty="0"/>
          </a:p>
        </p:txBody>
      </p:sp>
      <p:sp>
        <p:nvSpPr>
          <p:cNvPr id="2" name="Title 1"/>
          <p:cNvSpPr>
            <a:spLocks noGrp="1"/>
          </p:cNvSpPr>
          <p:nvPr>
            <p:ph type="title"/>
          </p:nvPr>
        </p:nvSpPr>
        <p:spPr/>
        <p:txBody>
          <a:bodyPr>
            <a:normAutofit fontScale="90000"/>
          </a:bodyPr>
          <a:lstStyle/>
          <a:p>
            <a:r>
              <a:rPr lang="en-US" sz="4400" b="1" dirty="0" smtClean="0">
                <a:ea typeface="Times New Roman" pitchFamily="18" charset="0"/>
                <a:cs typeface="Arial" pitchFamily="34" charset="0"/>
              </a:rPr>
              <a:t>Terms of Reference</a:t>
            </a:r>
            <a:r>
              <a:rPr lang="en-US" b="1" dirty="0" smtClean="0">
                <a:latin typeface="Arial" pitchFamily="34" charset="0"/>
                <a:ea typeface="Times New Roman" pitchFamily="18" charset="0"/>
                <a:cs typeface="Arial" pitchFamily="34" charset="0"/>
              </a:rPr>
              <a:t/>
            </a:r>
            <a:br>
              <a:rPr lang="en-US" b="1" dirty="0" smtClean="0">
                <a:latin typeface="Arial" pitchFamily="34" charset="0"/>
                <a:ea typeface="Times New Roman" pitchFamily="18" charset="0"/>
                <a:cs typeface="Arial" pitchFamily="34" charset="0"/>
              </a:rPr>
            </a:br>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256584"/>
          </a:xfrm>
        </p:spPr>
        <p:txBody>
          <a:bodyPr>
            <a:normAutofit fontScale="62500" lnSpcReduction="20000"/>
          </a:bodyPr>
          <a:lstStyle/>
          <a:p>
            <a:pPr marL="0" lvl="0" indent="0" eaLnBrk="0" fontAlgn="base" hangingPunct="0">
              <a:spcBef>
                <a:spcPct val="0"/>
              </a:spcBef>
              <a:spcAft>
                <a:spcPct val="0"/>
              </a:spcAft>
              <a:buNone/>
            </a:pPr>
            <a:r>
              <a:rPr kumimoji="0" lang="en-US" sz="3200" b="1" i="0" u="none" strike="noStrike" cap="none" normalizeH="0" baseline="0" dirty="0" smtClean="0">
                <a:ln>
                  <a:noFill/>
                </a:ln>
                <a:solidFill>
                  <a:schemeClr val="tx1"/>
                </a:solidFill>
                <a:effectLst/>
                <a:latin typeface="+mj-lt"/>
                <a:ea typeface="Times New Roman" pitchFamily="18" charset="0"/>
                <a:cs typeface="Arial" pitchFamily="34" charset="0"/>
              </a:rPr>
              <a:t>Receiving Questions</a:t>
            </a:r>
          </a:p>
          <a:p>
            <a:pPr marL="0" lvl="0" indent="0" eaLnBrk="0" fontAlgn="base" hangingPunct="0">
              <a:spcBef>
                <a:spcPct val="0"/>
              </a:spcBef>
              <a:spcAft>
                <a:spcPct val="0"/>
              </a:spcAft>
              <a:buNone/>
            </a:pPr>
            <a:endParaRPr kumimoji="0" lang="en-US" sz="3200" b="0" i="0" u="none" strike="noStrike" cap="none" normalizeH="0" baseline="0" dirty="0" smtClean="0">
              <a:ln>
                <a:noFill/>
              </a:ln>
              <a:solidFill>
                <a:schemeClr val="tx1"/>
              </a:solidFill>
              <a:effectLst/>
              <a:latin typeface="+mj-lt"/>
              <a:cs typeface="Arial" pitchFamily="34" charset="0"/>
            </a:endParaRPr>
          </a:p>
          <a:p>
            <a:pPr lvl="1" eaLnBrk="0" fontAlgn="base" hangingPunct="0">
              <a:lnSpc>
                <a:spcPct val="150000"/>
              </a:lnSpc>
              <a:spcBef>
                <a:spcPct val="0"/>
              </a:spcBef>
              <a:spcAft>
                <a:spcPct val="0"/>
              </a:spcAft>
              <a:buFontTx/>
              <a:buChar char="•"/>
            </a:pPr>
            <a:r>
              <a:rPr kumimoji="0" lang="en-US" sz="3200" i="0" u="none" strike="noStrike" cap="none" normalizeH="0" baseline="0" dirty="0" smtClean="0">
                <a:ln>
                  <a:noFill/>
                </a:ln>
                <a:solidFill>
                  <a:schemeClr val="tx1"/>
                </a:solidFill>
                <a:effectLst/>
                <a:latin typeface="+mj-lt"/>
                <a:ea typeface="Times New Roman" pitchFamily="18" charset="0"/>
                <a:cs typeface="Arial" pitchFamily="34" charset="0"/>
              </a:rPr>
              <a:t>Only adults (voting age) will be permitted to address the BRC or ask questions;</a:t>
            </a:r>
            <a:endParaRPr kumimoji="0" lang="en-US" sz="3200" i="0" u="none" strike="noStrike" cap="none" normalizeH="0" baseline="0" dirty="0" smtClean="0">
              <a:ln>
                <a:noFill/>
              </a:ln>
              <a:solidFill>
                <a:schemeClr val="tx1"/>
              </a:solidFill>
              <a:effectLst/>
              <a:latin typeface="+mj-lt"/>
              <a:cs typeface="Arial" pitchFamily="34" charset="0"/>
            </a:endParaRPr>
          </a:p>
          <a:p>
            <a:pPr lvl="1" eaLnBrk="0" fontAlgn="base" hangingPunct="0">
              <a:lnSpc>
                <a:spcPct val="150000"/>
              </a:lnSpc>
              <a:spcBef>
                <a:spcPct val="0"/>
              </a:spcBef>
              <a:spcAft>
                <a:spcPct val="0"/>
              </a:spcAft>
              <a:buFontTx/>
              <a:buChar char="•"/>
            </a:pPr>
            <a:r>
              <a:rPr kumimoji="0" lang="en-US" sz="3200" i="0" u="none" strike="noStrike" cap="none" normalizeH="0" baseline="0" dirty="0" smtClean="0">
                <a:ln>
                  <a:noFill/>
                </a:ln>
                <a:solidFill>
                  <a:schemeClr val="tx1"/>
                </a:solidFill>
                <a:effectLst/>
                <a:latin typeface="+mj-lt"/>
                <a:ea typeface="Times New Roman" pitchFamily="18" charset="0"/>
                <a:cs typeface="Arial" pitchFamily="34" charset="0"/>
              </a:rPr>
              <a:t>The designated microphone (if needed) will be used for questions from the floor; </a:t>
            </a:r>
            <a:endParaRPr kumimoji="0" lang="en-US" sz="3200" i="0" u="none" strike="noStrike" cap="none" normalizeH="0" baseline="0" dirty="0" smtClean="0">
              <a:ln>
                <a:noFill/>
              </a:ln>
              <a:solidFill>
                <a:schemeClr val="tx1"/>
              </a:solidFill>
              <a:effectLst/>
              <a:latin typeface="+mj-lt"/>
              <a:cs typeface="Arial" pitchFamily="34" charset="0"/>
            </a:endParaRPr>
          </a:p>
          <a:p>
            <a:pPr lvl="1" eaLnBrk="0" fontAlgn="base" hangingPunct="0">
              <a:lnSpc>
                <a:spcPct val="150000"/>
              </a:lnSpc>
              <a:spcBef>
                <a:spcPct val="0"/>
              </a:spcBef>
              <a:spcAft>
                <a:spcPct val="0"/>
              </a:spcAft>
              <a:buFontTx/>
              <a:buChar char="•"/>
            </a:pPr>
            <a:r>
              <a:rPr kumimoji="0" lang="en-US" sz="3200" i="0" u="none" strike="noStrike" cap="none" normalizeH="0" baseline="0" dirty="0" smtClean="0">
                <a:ln>
                  <a:noFill/>
                </a:ln>
                <a:solidFill>
                  <a:schemeClr val="tx1"/>
                </a:solidFill>
                <a:effectLst/>
                <a:latin typeface="+mj-lt"/>
                <a:ea typeface="Times New Roman" pitchFamily="18" charset="0"/>
                <a:cs typeface="Arial" pitchFamily="34" charset="0"/>
              </a:rPr>
              <a:t>Audience members will be given two occasions to address the committee or ask questions in any one evening;</a:t>
            </a:r>
            <a:endParaRPr kumimoji="0" lang="en-US" sz="3200" i="0" u="none" strike="noStrike" cap="none" normalizeH="0" baseline="0" dirty="0" smtClean="0">
              <a:ln>
                <a:noFill/>
              </a:ln>
              <a:solidFill>
                <a:schemeClr val="tx1"/>
              </a:solidFill>
              <a:effectLst/>
              <a:latin typeface="+mj-lt"/>
              <a:cs typeface="Arial" pitchFamily="34" charset="0"/>
            </a:endParaRPr>
          </a:p>
          <a:p>
            <a:pPr lvl="1" eaLnBrk="0" fontAlgn="base" hangingPunct="0">
              <a:lnSpc>
                <a:spcPct val="150000"/>
              </a:lnSpc>
              <a:spcBef>
                <a:spcPct val="0"/>
              </a:spcBef>
              <a:spcAft>
                <a:spcPct val="0"/>
              </a:spcAft>
              <a:buFontTx/>
              <a:buChar char="•"/>
            </a:pPr>
            <a:r>
              <a:rPr kumimoji="0" lang="en-US" sz="3200" i="0" u="none" strike="noStrike" cap="none" normalizeH="0" baseline="0" dirty="0" smtClean="0">
                <a:ln>
                  <a:noFill/>
                </a:ln>
                <a:solidFill>
                  <a:schemeClr val="tx1"/>
                </a:solidFill>
                <a:effectLst/>
                <a:latin typeface="+mj-lt"/>
                <a:ea typeface="Times New Roman" pitchFamily="18" charset="0"/>
                <a:cs typeface="Arial" pitchFamily="34" charset="0"/>
              </a:rPr>
              <a:t>Speakers addressing the BRC will identify themselves and their relationship to the process.  They will have registered their attendance prior to asking their question;</a:t>
            </a:r>
            <a:endParaRPr kumimoji="0" lang="en-US" sz="3200" i="0" u="none" strike="noStrike" cap="none" normalizeH="0" baseline="0" dirty="0" smtClean="0">
              <a:ln>
                <a:noFill/>
              </a:ln>
              <a:solidFill>
                <a:schemeClr val="tx1"/>
              </a:solidFill>
              <a:effectLst/>
              <a:latin typeface="+mj-lt"/>
              <a:cs typeface="Arial" pitchFamily="34" charset="0"/>
            </a:endParaRPr>
          </a:p>
          <a:p>
            <a:pPr lvl="1" eaLnBrk="0" fontAlgn="base" hangingPunct="0">
              <a:lnSpc>
                <a:spcPct val="150000"/>
              </a:lnSpc>
              <a:spcBef>
                <a:spcPct val="0"/>
              </a:spcBef>
              <a:spcAft>
                <a:spcPct val="0"/>
              </a:spcAft>
              <a:buFontTx/>
              <a:buChar char="•"/>
            </a:pPr>
            <a:r>
              <a:rPr kumimoji="0" lang="en-US" sz="3200" i="0" u="none" strike="noStrike" cap="none" normalizeH="0" baseline="0" dirty="0" smtClean="0">
                <a:ln>
                  <a:noFill/>
                </a:ln>
                <a:solidFill>
                  <a:schemeClr val="tx1"/>
                </a:solidFill>
                <a:effectLst/>
                <a:latin typeface="+mj-lt"/>
                <a:ea typeface="Times New Roman" pitchFamily="18" charset="0"/>
                <a:cs typeface="Arial" pitchFamily="34" charset="0"/>
              </a:rPr>
              <a:t>Questions or comments will not extend beyond two minutes.</a:t>
            </a:r>
            <a:endParaRPr kumimoji="0" lang="en-US" sz="3200" i="0" u="none" strike="noStrike" cap="none" normalizeH="0" baseline="0" dirty="0" smtClean="0">
              <a:ln>
                <a:noFill/>
              </a:ln>
              <a:solidFill>
                <a:schemeClr val="tx1"/>
              </a:solidFill>
              <a:effectLst/>
              <a:latin typeface="+mj-lt"/>
              <a:cs typeface="Arial" pitchFamily="34" charset="0"/>
            </a:endParaRPr>
          </a:p>
          <a:p>
            <a:endParaRPr lang="en-CA" dirty="0"/>
          </a:p>
        </p:txBody>
      </p:sp>
      <p:sp>
        <p:nvSpPr>
          <p:cNvPr id="2" name="Title 1"/>
          <p:cNvSpPr>
            <a:spLocks noGrp="1"/>
          </p:cNvSpPr>
          <p:nvPr>
            <p:ph type="title"/>
          </p:nvPr>
        </p:nvSpPr>
        <p:spPr/>
        <p:txBody>
          <a:bodyPr>
            <a:normAutofit fontScale="90000"/>
          </a:bodyPr>
          <a:lstStyle/>
          <a:p>
            <a:r>
              <a:rPr lang="en-US" sz="4400" b="1" dirty="0" smtClean="0">
                <a:ea typeface="Times New Roman" pitchFamily="18" charset="0"/>
                <a:cs typeface="Calibri" pitchFamily="34" charset="0"/>
              </a:rPr>
              <a:t>Terms of Reference</a:t>
            </a:r>
            <a:r>
              <a:rPr lang="en-US" b="1" dirty="0" smtClean="0">
                <a:latin typeface="Arial" pitchFamily="34" charset="0"/>
                <a:ea typeface="Times New Roman" pitchFamily="18" charset="0"/>
                <a:cs typeface="Arial" pitchFamily="34" charset="0"/>
              </a:rPr>
              <a:t/>
            </a:r>
            <a:br>
              <a:rPr lang="en-US" b="1" dirty="0" smtClean="0">
                <a:latin typeface="Arial" pitchFamily="34" charset="0"/>
                <a:ea typeface="Times New Roman" pitchFamily="18" charset="0"/>
                <a:cs typeface="Arial" pitchFamily="34" charset="0"/>
              </a:rPr>
            </a:b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a:t>School Superintendent(s) of the affected school(s) or designate</a:t>
            </a:r>
            <a:endParaRPr lang="en-CA" dirty="0"/>
          </a:p>
          <a:p>
            <a:pPr lvl="0"/>
            <a:r>
              <a:rPr lang="en-US" dirty="0"/>
              <a:t>Two parent representatives from each </a:t>
            </a:r>
            <a:r>
              <a:rPr lang="en-US" dirty="0" smtClean="0"/>
              <a:t>school</a:t>
            </a:r>
            <a:endParaRPr lang="en-CA" dirty="0"/>
          </a:p>
          <a:p>
            <a:pPr lvl="0"/>
            <a:r>
              <a:rPr lang="en-US" dirty="0"/>
              <a:t>Principal from each </a:t>
            </a:r>
            <a:r>
              <a:rPr lang="en-US" dirty="0" smtClean="0"/>
              <a:t>school</a:t>
            </a:r>
            <a:endParaRPr lang="en-CA" dirty="0"/>
          </a:p>
          <a:p>
            <a:pPr lvl="0"/>
            <a:r>
              <a:rPr lang="en-US" dirty="0"/>
              <a:t>Manager of Finance (if required)</a:t>
            </a:r>
            <a:endParaRPr lang="en-CA" dirty="0"/>
          </a:p>
          <a:p>
            <a:pPr lvl="0"/>
            <a:r>
              <a:rPr lang="en-US" dirty="0"/>
              <a:t>Community Relations Officer</a:t>
            </a:r>
            <a:endParaRPr lang="en-CA" dirty="0"/>
          </a:p>
          <a:p>
            <a:pPr lvl="0"/>
            <a:r>
              <a:rPr lang="en-US" dirty="0"/>
              <a:t>Two trustees (non-voting members)</a:t>
            </a:r>
            <a:endParaRPr lang="en-CA" dirty="0"/>
          </a:p>
          <a:p>
            <a:pPr lvl="0"/>
            <a:r>
              <a:rPr lang="en-US" dirty="0"/>
              <a:t>North East Tri-Board Student Transportation Representative (if required)</a:t>
            </a:r>
            <a:endParaRPr lang="en-CA" dirty="0"/>
          </a:p>
          <a:p>
            <a:pPr>
              <a:buNone/>
            </a:pPr>
            <a:endParaRPr lang="en-CA" dirty="0"/>
          </a:p>
        </p:txBody>
      </p:sp>
      <p:sp>
        <p:nvSpPr>
          <p:cNvPr id="2" name="Title 1"/>
          <p:cNvSpPr>
            <a:spLocks noGrp="1"/>
          </p:cNvSpPr>
          <p:nvPr>
            <p:ph type="title"/>
          </p:nvPr>
        </p:nvSpPr>
        <p:spPr/>
        <p:txBody>
          <a:bodyPr>
            <a:normAutofit/>
          </a:bodyPr>
          <a:lstStyle/>
          <a:p>
            <a:r>
              <a:rPr lang="en-CA" sz="4000" b="1" dirty="0" smtClean="0">
                <a:cs typeface="Calibri" pitchFamily="34" charset="0"/>
              </a:rPr>
              <a:t>BRC Membership</a:t>
            </a:r>
            <a:endParaRPr lang="en-CA" sz="4000" b="1" dirty="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507288" cy="4525963"/>
          </a:xfrm>
        </p:spPr>
        <p:txBody>
          <a:bodyPr>
            <a:normAutofit/>
          </a:bodyPr>
          <a:lstStyle/>
          <a:p>
            <a:pPr marL="0" lvl="0" indent="0" eaLnBrk="0" fontAlgn="base" hangingPunct="0">
              <a:lnSpc>
                <a:spcPct val="150000"/>
              </a:lnSpc>
              <a:spcBef>
                <a:spcPct val="0"/>
              </a:spcBef>
              <a:spcAft>
                <a:spcPct val="0"/>
              </a:spcAft>
              <a:buNone/>
            </a:pP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Representing English</a:t>
            </a:r>
            <a:r>
              <a:rPr kumimoji="0" lang="en-US" sz="3000" b="1" i="0" u="none" strike="noStrike" cap="none" normalizeH="0" dirty="0" smtClean="0">
                <a:ln>
                  <a:noFill/>
                </a:ln>
                <a:solidFill>
                  <a:schemeClr val="tx1"/>
                </a:solidFill>
                <a:effectLst/>
                <a:latin typeface="+mj-lt"/>
                <a:ea typeface="Times New Roman" pitchFamily="18" charset="0"/>
                <a:cs typeface="Arial" pitchFamily="34" charset="0"/>
              </a:rPr>
              <a:t> Catholic Central</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School</a:t>
            </a:r>
            <a:endParaRPr kumimoji="0" lang="en-US" sz="3000" b="0" i="0" u="none" strike="noStrike" cap="none" normalizeH="0" baseline="0" dirty="0" smtClean="0">
              <a:ln>
                <a:noFill/>
              </a:ln>
              <a:solidFill>
                <a:schemeClr val="tx1"/>
              </a:solidFill>
              <a:effectLst/>
              <a:latin typeface="+mj-lt"/>
              <a:cs typeface="Arial" pitchFamily="34" charset="0"/>
            </a:endParaRPr>
          </a:p>
          <a:p>
            <a:pPr marL="0" lvl="0" indent="0" eaLnBrk="0" fontAlgn="base" hangingPunct="0">
              <a:lnSpc>
                <a:spcPct val="150000"/>
              </a:lnSpc>
              <a:spcBef>
                <a:spcPct val="0"/>
              </a:spcBef>
              <a:spcAft>
                <a:spcPct val="0"/>
              </a:spcAft>
              <a:buNone/>
            </a:pPr>
            <a:r>
              <a:rPr lang="en-US" dirty="0">
                <a:latin typeface="Arial" pitchFamily="34" charset="0"/>
                <a:ea typeface="Times New Roman" pitchFamily="18" charset="0"/>
                <a:cs typeface="Arial" pitchFamily="34" charset="0"/>
              </a:rPr>
              <a:t> </a:t>
            </a:r>
            <a:r>
              <a:rPr lang="en-US" dirty="0" smtClean="0">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latin typeface="+mj-lt"/>
                <a:ea typeface="Times New Roman" pitchFamily="18" charset="0"/>
                <a:cs typeface="Arial" pitchFamily="34" charset="0"/>
              </a:rPr>
              <a:t>Lori Hurtubise- Principal</a:t>
            </a:r>
            <a:endParaRPr kumimoji="0" lang="en-US" b="0" i="0" u="none" strike="noStrike" cap="none" normalizeH="0" baseline="0" dirty="0" smtClean="0">
              <a:ln>
                <a:noFill/>
              </a:ln>
              <a:solidFill>
                <a:schemeClr val="tx1"/>
              </a:solidFill>
              <a:effectLst/>
              <a:latin typeface="+mj-lt"/>
              <a:cs typeface="Arial" pitchFamily="34" charset="0"/>
            </a:endParaRPr>
          </a:p>
          <a:p>
            <a:pPr marL="0" lvl="0" indent="0" eaLnBrk="0" fontAlgn="base" hangingPunct="0">
              <a:lnSpc>
                <a:spcPct val="150000"/>
              </a:lnSpc>
              <a:spcBef>
                <a:spcPct val="0"/>
              </a:spcBef>
              <a:spcAft>
                <a:spcPct val="0"/>
              </a:spcAft>
              <a:buNone/>
            </a:pPr>
            <a:r>
              <a:rPr lang="en-US" dirty="0">
                <a:latin typeface="+mj-lt"/>
                <a:ea typeface="Times New Roman" pitchFamily="18" charset="0"/>
                <a:cs typeface="Arial" pitchFamily="34" charset="0"/>
              </a:rPr>
              <a:t> </a:t>
            </a:r>
            <a:r>
              <a:rPr lang="en-US" dirty="0" smtClean="0">
                <a:latin typeface="+mj-lt"/>
                <a:ea typeface="Times New Roman" pitchFamily="18" charset="0"/>
                <a:cs typeface="Arial" pitchFamily="34" charset="0"/>
              </a:rPr>
              <a:t>  </a:t>
            </a:r>
            <a:r>
              <a:rPr kumimoji="0" lang="en-US" b="0" i="0" u="none" strike="noStrike" cap="none" normalizeH="0" baseline="0" dirty="0" smtClean="0">
                <a:ln>
                  <a:noFill/>
                </a:ln>
                <a:solidFill>
                  <a:schemeClr val="tx1"/>
                </a:solidFill>
                <a:effectLst/>
                <a:latin typeface="+mj-lt"/>
                <a:ea typeface="Times New Roman" pitchFamily="18" charset="0"/>
                <a:cs typeface="Arial" pitchFamily="34" charset="0"/>
              </a:rPr>
              <a:t>Billie Richer– Parent</a:t>
            </a:r>
            <a:r>
              <a:rPr kumimoji="0" lang="en-US" b="0" i="0" u="none" strike="noStrike" cap="none" normalizeH="0" dirty="0" smtClean="0">
                <a:ln>
                  <a:noFill/>
                </a:ln>
                <a:solidFill>
                  <a:schemeClr val="tx1"/>
                </a:solidFill>
                <a:effectLst/>
                <a:latin typeface="+mj-lt"/>
                <a:ea typeface="Times New Roman" pitchFamily="18" charset="0"/>
                <a:cs typeface="Arial" pitchFamily="34" charset="0"/>
              </a:rPr>
              <a:t> Representative</a:t>
            </a:r>
            <a:endParaRPr kumimoji="0" lang="en-US" b="0" i="0" u="none" strike="noStrike" cap="none" normalizeH="0" baseline="0" dirty="0" smtClean="0">
              <a:ln>
                <a:noFill/>
              </a:ln>
              <a:solidFill>
                <a:schemeClr val="tx1"/>
              </a:solidFill>
              <a:effectLst/>
              <a:latin typeface="+mj-lt"/>
              <a:cs typeface="Arial" pitchFamily="34" charset="0"/>
            </a:endParaRPr>
          </a:p>
          <a:p>
            <a:pPr marL="0" lvl="0" indent="0" eaLnBrk="0" fontAlgn="base" hangingPunct="0">
              <a:lnSpc>
                <a:spcPct val="150000"/>
              </a:lnSpc>
              <a:spcBef>
                <a:spcPct val="0"/>
              </a:spcBef>
              <a:spcAft>
                <a:spcPct val="0"/>
              </a:spcAft>
              <a:buNone/>
            </a:pPr>
            <a:r>
              <a:rPr lang="en-US" dirty="0">
                <a:latin typeface="+mj-lt"/>
                <a:cs typeface="Arial" pitchFamily="34" charset="0"/>
              </a:rPr>
              <a:t> </a:t>
            </a:r>
            <a:r>
              <a:rPr lang="en-US" dirty="0" smtClean="0">
                <a:latin typeface="+mj-lt"/>
                <a:cs typeface="Arial" pitchFamily="34" charset="0"/>
              </a:rPr>
              <a:t>  </a:t>
            </a:r>
            <a:r>
              <a:rPr lang="en-CA" dirty="0" smtClean="0">
                <a:latin typeface="+mj-lt"/>
                <a:cs typeface="Arial" pitchFamily="34" charset="0"/>
              </a:rPr>
              <a:t>Rachel </a:t>
            </a:r>
            <a:r>
              <a:rPr lang="en-CA" dirty="0">
                <a:latin typeface="+mj-lt"/>
                <a:cs typeface="Arial" pitchFamily="34" charset="0"/>
              </a:rPr>
              <a:t>Batisse </a:t>
            </a:r>
            <a:r>
              <a:rPr kumimoji="0" lang="en-US" b="0" i="0" u="none" strike="noStrike" cap="none" normalizeH="0" baseline="0" dirty="0" smtClean="0">
                <a:ln>
                  <a:noFill/>
                </a:ln>
                <a:solidFill>
                  <a:schemeClr val="tx1"/>
                </a:solidFill>
                <a:effectLst/>
                <a:latin typeface="+mj-lt"/>
                <a:ea typeface="Times New Roman" pitchFamily="18" charset="0"/>
                <a:cs typeface="Arial" pitchFamily="34" charset="0"/>
              </a:rPr>
              <a:t>– Parent</a:t>
            </a:r>
            <a:r>
              <a:rPr kumimoji="0" lang="en-US" b="0" i="0" u="none" strike="noStrike" cap="none" normalizeH="0" dirty="0" smtClean="0">
                <a:ln>
                  <a:noFill/>
                </a:ln>
                <a:solidFill>
                  <a:schemeClr val="tx1"/>
                </a:solidFill>
                <a:effectLst/>
                <a:latin typeface="+mj-lt"/>
                <a:ea typeface="Times New Roman" pitchFamily="18" charset="0"/>
                <a:cs typeface="Arial" pitchFamily="34" charset="0"/>
              </a:rPr>
              <a:t> Representative</a:t>
            </a:r>
            <a:endParaRPr kumimoji="0" lang="en-US" b="0" i="0" u="none" strike="noStrike" cap="none" normalizeH="0" baseline="0" dirty="0" smtClean="0">
              <a:ln>
                <a:noFill/>
              </a:ln>
              <a:solidFill>
                <a:schemeClr val="tx1"/>
              </a:solidFill>
              <a:effectLst/>
              <a:latin typeface="+mj-lt"/>
              <a:cs typeface="Arial" pitchFamily="34" charset="0"/>
            </a:endParaRPr>
          </a:p>
          <a:p>
            <a:pPr marL="0" lvl="0" indent="0" eaLnBrk="0" fontAlgn="base" hangingPunct="0">
              <a:lnSpc>
                <a:spcPct val="150000"/>
              </a:lnSpc>
              <a:spcBef>
                <a:spcPct val="0"/>
              </a:spcBef>
              <a:spcAft>
                <a:spcPct val="0"/>
              </a:spcAft>
              <a:buNone/>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endParaRPr lang="en-CA" dirty="0"/>
          </a:p>
        </p:txBody>
      </p:sp>
      <p:sp>
        <p:nvSpPr>
          <p:cNvPr id="2" name="Title 1"/>
          <p:cNvSpPr>
            <a:spLocks noGrp="1"/>
          </p:cNvSpPr>
          <p:nvPr>
            <p:ph type="title"/>
          </p:nvPr>
        </p:nvSpPr>
        <p:spPr/>
        <p:txBody>
          <a:bodyPr>
            <a:normAutofit/>
          </a:bodyPr>
          <a:lstStyle/>
          <a:p>
            <a:r>
              <a:rPr lang="en-CA" sz="4000" b="1" dirty="0" smtClean="0"/>
              <a:t>BRC Committee Membership</a:t>
            </a:r>
            <a:endParaRPr lang="en-CA" sz="4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507288" cy="4525963"/>
          </a:xfrm>
        </p:spPr>
        <p:txBody>
          <a:bodyPr/>
          <a:lstStyle/>
          <a:p>
            <a:pPr marL="0" lvl="0" indent="0" eaLnBrk="0" fontAlgn="base" hangingPunct="0">
              <a:lnSpc>
                <a:spcPct val="150000"/>
              </a:lnSpc>
              <a:spcBef>
                <a:spcPct val="0"/>
              </a:spcBef>
              <a:spcAft>
                <a:spcPct val="0"/>
              </a:spcAft>
              <a:buNone/>
            </a:pP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Representing St.</a:t>
            </a:r>
            <a:r>
              <a:rPr kumimoji="0" lang="en-US" sz="3000" b="1" i="0" u="none" strike="noStrike" cap="none" normalizeH="0" dirty="0" smtClean="0">
                <a:ln>
                  <a:noFill/>
                </a:ln>
                <a:solidFill>
                  <a:schemeClr val="tx1"/>
                </a:solidFill>
                <a:effectLst/>
                <a:latin typeface="+mj-lt"/>
                <a:ea typeface="Times New Roman" pitchFamily="18" charset="0"/>
                <a:cs typeface="Arial" pitchFamily="34" charset="0"/>
              </a:rPr>
              <a:t> </a:t>
            </a:r>
            <a:r>
              <a:rPr lang="en-US" sz="3000" b="1" dirty="0" smtClean="0">
                <a:latin typeface="+mj-lt"/>
                <a:ea typeface="Times New Roman" pitchFamily="18" charset="0"/>
                <a:cs typeface="Arial" pitchFamily="34" charset="0"/>
              </a:rPr>
              <a:t>Patrick</a:t>
            </a: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 School</a:t>
            </a:r>
            <a:endParaRPr kumimoji="0" lang="en-US" sz="3000" b="0" i="0" u="none" strike="noStrike" cap="none" normalizeH="0" baseline="0" dirty="0" smtClean="0">
              <a:ln>
                <a:noFill/>
              </a:ln>
              <a:solidFill>
                <a:schemeClr val="tx1"/>
              </a:solidFill>
              <a:effectLst/>
              <a:latin typeface="+mj-lt"/>
              <a:cs typeface="Arial" pitchFamily="34" charset="0"/>
            </a:endParaRPr>
          </a:p>
          <a:p>
            <a:pPr marL="0" lvl="0" indent="0" eaLnBrk="0" fontAlgn="base" hangingPunct="0">
              <a:lnSpc>
                <a:spcPct val="150000"/>
              </a:lnSpc>
              <a:spcBef>
                <a:spcPct val="0"/>
              </a:spcBef>
              <a:spcAft>
                <a:spcPct val="0"/>
              </a:spcAft>
              <a:buNone/>
            </a:pPr>
            <a:r>
              <a:rPr lang="en-US" dirty="0">
                <a:latin typeface="Arial" pitchFamily="34" charset="0"/>
                <a:ea typeface="Times New Roman" pitchFamily="18" charset="0"/>
                <a:cs typeface="Arial" pitchFamily="34" charset="0"/>
              </a:rPr>
              <a:t> </a:t>
            </a:r>
            <a:r>
              <a:rPr lang="en-US" dirty="0" smtClean="0">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latin typeface="+mj-lt"/>
                <a:ea typeface="Times New Roman" pitchFamily="18" charset="0"/>
                <a:cs typeface="Arial" pitchFamily="34" charset="0"/>
              </a:rPr>
              <a:t>Chris Collins - Principal</a:t>
            </a:r>
            <a:endParaRPr kumimoji="0" lang="en-US" b="0" i="0" u="none" strike="noStrike" cap="none" normalizeH="0" baseline="0" dirty="0" smtClean="0">
              <a:ln>
                <a:noFill/>
              </a:ln>
              <a:solidFill>
                <a:schemeClr val="tx1"/>
              </a:solidFill>
              <a:effectLst/>
              <a:latin typeface="+mj-lt"/>
              <a:cs typeface="Arial" pitchFamily="34" charset="0"/>
            </a:endParaRPr>
          </a:p>
          <a:p>
            <a:pPr marL="0" lvl="0" indent="0" eaLnBrk="0" fontAlgn="base" hangingPunct="0">
              <a:lnSpc>
                <a:spcPct val="150000"/>
              </a:lnSpc>
              <a:spcBef>
                <a:spcPct val="0"/>
              </a:spcBef>
              <a:spcAft>
                <a:spcPct val="0"/>
              </a:spcAft>
              <a:buNone/>
            </a:pPr>
            <a:r>
              <a:rPr lang="en-US" dirty="0">
                <a:latin typeface="+mj-lt"/>
                <a:cs typeface="Arial" pitchFamily="34" charset="0"/>
              </a:rPr>
              <a:t> </a:t>
            </a:r>
            <a:r>
              <a:rPr lang="en-US" dirty="0" smtClean="0">
                <a:latin typeface="+mj-lt"/>
                <a:cs typeface="Arial" pitchFamily="34" charset="0"/>
              </a:rPr>
              <a:t>   </a:t>
            </a:r>
            <a:r>
              <a:rPr lang="en-CA" dirty="0" smtClean="0">
                <a:latin typeface="+mj-lt"/>
                <a:cs typeface="Arial" pitchFamily="34" charset="0"/>
              </a:rPr>
              <a:t>Karen Lafreniere </a:t>
            </a:r>
            <a:r>
              <a:rPr kumimoji="0" lang="en-US" b="0" i="0" u="none" strike="noStrike" cap="none" normalizeH="0" baseline="0" dirty="0" smtClean="0">
                <a:ln>
                  <a:noFill/>
                </a:ln>
                <a:solidFill>
                  <a:schemeClr val="tx1"/>
                </a:solidFill>
                <a:effectLst/>
                <a:latin typeface="+mj-lt"/>
                <a:ea typeface="Times New Roman" pitchFamily="18" charset="0"/>
                <a:cs typeface="Arial" pitchFamily="34" charset="0"/>
              </a:rPr>
              <a:t>– Parent </a:t>
            </a:r>
            <a:r>
              <a:rPr kumimoji="0" lang="en-US" b="0" i="0" u="none" strike="noStrike" cap="none" normalizeH="0" dirty="0" smtClean="0">
                <a:ln>
                  <a:noFill/>
                </a:ln>
                <a:solidFill>
                  <a:schemeClr val="tx1"/>
                </a:solidFill>
                <a:effectLst/>
                <a:latin typeface="+mj-lt"/>
                <a:ea typeface="Times New Roman" pitchFamily="18" charset="0"/>
                <a:cs typeface="Arial" pitchFamily="34" charset="0"/>
              </a:rPr>
              <a:t>Representative</a:t>
            </a:r>
            <a:endParaRPr kumimoji="0" lang="en-US" b="0" i="0" u="none" strike="noStrike" cap="none" normalizeH="0" baseline="0" dirty="0" smtClean="0">
              <a:ln>
                <a:noFill/>
              </a:ln>
              <a:solidFill>
                <a:schemeClr val="tx1"/>
              </a:solidFill>
              <a:effectLst/>
              <a:latin typeface="+mj-lt"/>
              <a:cs typeface="Arial" pitchFamily="34" charset="0"/>
            </a:endParaRPr>
          </a:p>
          <a:p>
            <a:pPr marL="0" lvl="0" indent="0" eaLnBrk="0" fontAlgn="base" hangingPunct="0">
              <a:lnSpc>
                <a:spcPct val="150000"/>
              </a:lnSpc>
              <a:spcBef>
                <a:spcPct val="0"/>
              </a:spcBef>
              <a:spcAft>
                <a:spcPct val="0"/>
              </a:spcAft>
              <a:buNone/>
            </a:pPr>
            <a:r>
              <a:rPr lang="en-US" dirty="0">
                <a:latin typeface="+mj-lt"/>
                <a:cs typeface="Arial" pitchFamily="34" charset="0"/>
              </a:rPr>
              <a:t> </a:t>
            </a:r>
            <a:r>
              <a:rPr lang="en-US" dirty="0" smtClean="0">
                <a:latin typeface="+mj-lt"/>
                <a:cs typeface="Arial" pitchFamily="34" charset="0"/>
              </a:rPr>
              <a:t>   </a:t>
            </a:r>
            <a:r>
              <a:rPr lang="en-CA" dirty="0" smtClean="0">
                <a:latin typeface="+mj-lt"/>
                <a:cs typeface="Arial" pitchFamily="34" charset="0"/>
              </a:rPr>
              <a:t>Todd Bosak</a:t>
            </a:r>
            <a:r>
              <a:rPr kumimoji="0" lang="en-US" b="0" i="0" u="none" strike="noStrike" cap="none" normalizeH="0" baseline="0" dirty="0" smtClean="0">
                <a:ln>
                  <a:noFill/>
                </a:ln>
                <a:solidFill>
                  <a:schemeClr val="tx1"/>
                </a:solidFill>
                <a:effectLst/>
                <a:latin typeface="+mj-lt"/>
                <a:ea typeface="Times New Roman" pitchFamily="18" charset="0"/>
                <a:cs typeface="Arial" pitchFamily="34" charset="0"/>
              </a:rPr>
              <a:t>– Parent</a:t>
            </a:r>
            <a:r>
              <a:rPr kumimoji="0" lang="en-US" b="0" i="0" u="none" strike="noStrike" cap="none" normalizeH="0" dirty="0" smtClean="0">
                <a:ln>
                  <a:noFill/>
                </a:ln>
                <a:solidFill>
                  <a:schemeClr val="tx1"/>
                </a:solidFill>
                <a:effectLst/>
                <a:latin typeface="+mj-lt"/>
                <a:ea typeface="Times New Roman" pitchFamily="18" charset="0"/>
                <a:cs typeface="Arial" pitchFamily="34" charset="0"/>
              </a:rPr>
              <a:t> Representative</a:t>
            </a:r>
            <a:endParaRPr kumimoji="0" lang="en-US" b="0" i="0" u="none" strike="noStrike" cap="none" normalizeH="0" baseline="0" dirty="0" smtClean="0">
              <a:ln>
                <a:noFill/>
              </a:ln>
              <a:solidFill>
                <a:schemeClr val="tx1"/>
              </a:solidFill>
              <a:effectLst/>
              <a:latin typeface="+mj-lt"/>
              <a:cs typeface="Arial" pitchFamily="34" charset="0"/>
            </a:endParaRPr>
          </a:p>
          <a:p>
            <a:endParaRPr lang="en-CA" dirty="0"/>
          </a:p>
        </p:txBody>
      </p:sp>
      <p:sp>
        <p:nvSpPr>
          <p:cNvPr id="2" name="Title 1"/>
          <p:cNvSpPr>
            <a:spLocks noGrp="1"/>
          </p:cNvSpPr>
          <p:nvPr>
            <p:ph type="title"/>
          </p:nvPr>
        </p:nvSpPr>
        <p:spPr/>
        <p:txBody>
          <a:bodyPr/>
          <a:lstStyle/>
          <a:p>
            <a:r>
              <a:rPr lang="en-CA" b="1" dirty="0" smtClean="0"/>
              <a:t>BRC Committee Membership</a:t>
            </a:r>
            <a:endParaRPr lang="en-CA"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buNone/>
            </a:pPr>
            <a:r>
              <a:rPr kumimoji="0" lang="en-US" sz="3000" b="1" i="0" u="none" strike="noStrike" cap="none" normalizeH="0" baseline="0" dirty="0" smtClean="0">
                <a:ln>
                  <a:noFill/>
                </a:ln>
                <a:solidFill>
                  <a:schemeClr val="tx1"/>
                </a:solidFill>
                <a:effectLst/>
                <a:latin typeface="+mj-lt"/>
                <a:ea typeface="Times New Roman" pitchFamily="18" charset="0"/>
                <a:cs typeface="Arial" pitchFamily="34" charset="0"/>
              </a:rPr>
              <a:t>Representing Central</a:t>
            </a:r>
            <a:r>
              <a:rPr kumimoji="0" lang="en-US" sz="3000" b="1" i="0" u="none" strike="noStrike" cap="none" normalizeH="0" dirty="0" smtClean="0">
                <a:ln>
                  <a:noFill/>
                </a:ln>
                <a:solidFill>
                  <a:schemeClr val="tx1"/>
                </a:solidFill>
                <a:effectLst/>
                <a:latin typeface="+mj-lt"/>
                <a:ea typeface="Times New Roman" pitchFamily="18" charset="0"/>
                <a:cs typeface="Arial" pitchFamily="34" charset="0"/>
              </a:rPr>
              <a:t> Board Office</a:t>
            </a:r>
          </a:p>
          <a:p>
            <a:pPr lvl="0">
              <a:buNone/>
            </a:pPr>
            <a:endParaRPr kumimoji="0" lang="en-US" sz="3000" b="0" i="0" u="none" strike="noStrike" cap="none" normalizeH="0" baseline="0" dirty="0" smtClean="0">
              <a:ln>
                <a:noFill/>
              </a:ln>
              <a:solidFill>
                <a:schemeClr val="tx1"/>
              </a:solidFill>
              <a:effectLst/>
              <a:latin typeface="+mj-lt"/>
              <a:cs typeface="Arial" pitchFamily="34" charset="0"/>
            </a:endParaRPr>
          </a:p>
          <a:p>
            <a:r>
              <a:rPr lang="en-CA" dirty="0" smtClean="0">
                <a:latin typeface="+mj-lt"/>
              </a:rPr>
              <a:t>Glenn Sheculski – Director, Chair of BRC</a:t>
            </a:r>
          </a:p>
          <a:p>
            <a:r>
              <a:rPr lang="en-CA" dirty="0" smtClean="0">
                <a:latin typeface="+mj-lt"/>
              </a:rPr>
              <a:t>Andrew Marks – Community Relations Officer</a:t>
            </a:r>
          </a:p>
          <a:p>
            <a:r>
              <a:rPr lang="en-CA" smtClean="0"/>
              <a:t>Mary Lou Pollon – Manager of Finance (resource person)</a:t>
            </a:r>
            <a:endParaRPr lang="en-CA" dirty="0" smtClean="0">
              <a:latin typeface="+mj-lt"/>
            </a:endParaRPr>
          </a:p>
          <a:p>
            <a:r>
              <a:rPr lang="en-CA" dirty="0" smtClean="0">
                <a:latin typeface="+mj-lt"/>
              </a:rPr>
              <a:t>Debra Smith – </a:t>
            </a:r>
            <a:r>
              <a:rPr lang="en-US" dirty="0" smtClean="0"/>
              <a:t>Transportation Officer</a:t>
            </a:r>
            <a:r>
              <a:rPr lang="en-CA" dirty="0" smtClean="0"/>
              <a:t>, </a:t>
            </a:r>
            <a:r>
              <a:rPr lang="en-US" dirty="0" smtClean="0"/>
              <a:t>North East Tri-Board Student Transportation </a:t>
            </a:r>
            <a:r>
              <a:rPr lang="en-CA" dirty="0" smtClean="0"/>
              <a:t>(resource person)</a:t>
            </a:r>
          </a:p>
          <a:p>
            <a:endParaRPr lang="en-CA" dirty="0">
              <a:latin typeface="+mj-lt"/>
            </a:endParaRPr>
          </a:p>
        </p:txBody>
      </p:sp>
      <p:sp>
        <p:nvSpPr>
          <p:cNvPr id="2" name="Title 1"/>
          <p:cNvSpPr>
            <a:spLocks noGrp="1"/>
          </p:cNvSpPr>
          <p:nvPr>
            <p:ph type="title"/>
          </p:nvPr>
        </p:nvSpPr>
        <p:spPr/>
        <p:txBody>
          <a:bodyPr/>
          <a:lstStyle/>
          <a:p>
            <a:r>
              <a:rPr lang="en-CA" b="1" dirty="0" smtClean="0"/>
              <a:t>BRC Membership</a:t>
            </a:r>
            <a:endParaRPr lang="en-CA"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245</TotalTime>
  <Words>947</Words>
  <Application>Microsoft Office PowerPoint</Application>
  <PresentationFormat>On-screen Show (4:3)</PresentationFormat>
  <Paragraphs>172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Temagami Boundary Review Presentation</vt:lpstr>
      <vt:lpstr>Thanksgiving Prayer </vt:lpstr>
      <vt:lpstr>Boundary Review Public Consultation Agenda</vt:lpstr>
      <vt:lpstr>Terms of Reference </vt:lpstr>
      <vt:lpstr>Terms of Reference </vt:lpstr>
      <vt:lpstr>BRC Membership</vt:lpstr>
      <vt:lpstr>BRC Committee Membership</vt:lpstr>
      <vt:lpstr>BRC Committee Membership</vt:lpstr>
      <vt:lpstr>BRC Membership</vt:lpstr>
      <vt:lpstr>BRC Membership</vt:lpstr>
      <vt:lpstr>Purpose of the Boundary Review</vt:lpstr>
      <vt:lpstr>Guiding Principles</vt:lpstr>
      <vt:lpstr>Guiding Principles</vt:lpstr>
      <vt:lpstr>Guiding Principles</vt:lpstr>
      <vt:lpstr>Guiding Principles</vt:lpstr>
      <vt:lpstr>Boundary Review Committee Mandate</vt:lpstr>
      <vt:lpstr>Background Information</vt:lpstr>
      <vt:lpstr>Average Daily Enrolment (ADE) projections</vt:lpstr>
      <vt:lpstr>Present School Boundaries</vt:lpstr>
      <vt:lpstr>Public Consultation/Communications</vt:lpstr>
      <vt:lpstr>Support Materials</vt:lpstr>
      <vt:lpstr>Date and Purpose of Next Public Meetings </vt:lpstr>
      <vt:lpstr>Community Input/Questions &amp; Answers </vt:lpstr>
    </vt:vector>
  </TitlesOfParts>
  <Company>NCDSB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Temagami Boundary Review</dc:title>
  <dc:creator>gsheculski</dc:creator>
  <cp:lastModifiedBy>amarks</cp:lastModifiedBy>
  <cp:revision>58</cp:revision>
  <dcterms:created xsi:type="dcterms:W3CDTF">2013-10-10T17:38:07Z</dcterms:created>
  <dcterms:modified xsi:type="dcterms:W3CDTF">2013-10-16T16:07:53Z</dcterms:modified>
</cp:coreProperties>
</file>